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F1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4E27-5D7D-43E7-967C-93CC82C37816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9E7A5-BC16-41A9-82CD-F50D36CD7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FC1E631B-E763-4D36-89B1-F17973B53FA4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vip.ru/avariifoto/5" TargetMode="External"/><Relationship Id="rId13" Type="http://schemas.openxmlformats.org/officeDocument/2006/relationships/hyperlink" Target="http://www.carvip.ru/avariifoto/3" TargetMode="External"/><Relationship Id="rId18" Type="http://schemas.openxmlformats.org/officeDocument/2006/relationships/image" Target="http://www.carvip.ru/images/news/3e6acedcfff1b709a945fe57aa0de20c_big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http://www.carvip.ru/images/news/ff34fbe4378ff1ae036c2c7518bdc37d_big.jpg" TargetMode="External"/><Relationship Id="rId12" Type="http://schemas.openxmlformats.org/officeDocument/2006/relationships/image" Target="http://www.carvip.ru/images/news/6bca2a72ab3aac362e9f46864101db55_big.jpg" TargetMode="Externa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carvip.ru/avariifoto/2" TargetMode="External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0.jpeg"/><Relationship Id="rId5" Type="http://schemas.openxmlformats.org/officeDocument/2006/relationships/hyperlink" Target="http://www.carvip.ru/avariifoto/6" TargetMode="External"/><Relationship Id="rId15" Type="http://schemas.openxmlformats.org/officeDocument/2006/relationships/image" Target="http://www.carvip.ru/images/news/8639fddfd1ba00d03c712e1a63fa3dad_big.jpg" TargetMode="External"/><Relationship Id="rId10" Type="http://schemas.openxmlformats.org/officeDocument/2006/relationships/hyperlink" Target="http://www.carvip.ru/avariifoto/4" TargetMode="External"/><Relationship Id="rId19" Type="http://schemas.openxmlformats.org/officeDocument/2006/relationships/hyperlink" Target="http://www.carvip.ru/avariifoto/51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476250"/>
            <a:ext cx="90741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0"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Безопасность на дорогах.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258888" y="3141663"/>
            <a:ext cx="6913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Школьник, </a:t>
            </a: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4474840" cy="1772369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Опасно играть рядом с дорогой: кататься на велосипеде летом или зимой на санках.</a:t>
            </a:r>
          </a:p>
          <a:p>
            <a:pPr marL="44450" algn="just">
              <a:spcBef>
                <a:spcPct val="0"/>
              </a:spcBef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 В настоящее время мы наблюдаем, что всё больше ребят, идя по улице, слушают музыку, надев наушники. Это очень отвлекает - ребёнок не слышит, что происходит вокруг него, также он может и не услышать приближающегося транспортного средства или сигнала водителя. Ещё одна беда, как и для водителей так и для пешеходов - это разговор по мобильному телефону. Во время разговора по телефону человек отвлекается, водитель может не заметить пешехода, а пешеход не заметит водителя.</a:t>
            </a:r>
          </a:p>
          <a:p>
            <a:pPr marL="44450" algn="just">
              <a:spcBef>
                <a:spcPct val="0"/>
              </a:spcBef>
            </a:pPr>
            <a:endParaRPr 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Содержимое 4" descr="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289" b="2652"/>
          <a:stretch>
            <a:fillRect/>
          </a:stretch>
        </p:blipFill>
        <p:spPr>
          <a:xfrm>
            <a:off x="5220072" y="1484784"/>
            <a:ext cx="2904579" cy="4371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22225"/>
            <a:ext cx="907415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2844800"/>
            <a:ext cx="9074150" cy="944240"/>
          </a:xfrm>
          <a:solidFill>
            <a:schemeClr val="bg2"/>
          </a:solidFill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FFFF00"/>
                </a:solidFill>
                <a:latin typeface="Bookman Old Style" pitchFamily="18" charset="0"/>
              </a:rPr>
              <a:t>Обязанности школьника-пассажира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472112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Обязанности пассажиров-школьников.</a:t>
            </a:r>
            <a:r>
              <a:rPr lang="ru-RU" sz="2800" dirty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Bookman Old Style" pitchFamily="18" charset="0"/>
              </a:rPr>
            </a:br>
            <a:endParaRPr lang="ru-RU" sz="28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465638" cy="3743325"/>
          </a:xfrm>
        </p:spPr>
        <p:txBody>
          <a:bodyPr/>
          <a:lstStyle/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Ожидать маршрутное транспортное средство или такси разрешается только на приподнятых над проезжей частью посадочных площадках, а при их отсутствии - на тротуаре или обочине.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sz="1800"/>
              <a:t> 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На остановочных пунктах, не оборудованных приподнятыми площадками, разрешается выходить на проезжую часть для посадки в транспортное средство лишь после его остановки. </a:t>
            </a:r>
          </a:p>
          <a:p>
            <a:pPr>
              <a:lnSpc>
                <a:spcPct val="70000"/>
              </a:lnSpc>
              <a:buClr>
                <a:srgbClr val="FF3300"/>
              </a:buClr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ru-RU" sz="1800"/>
              <a:t>После высадки необходимо, не задерживаясь, освободить проезжую часть.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16463" y="1268413"/>
            <a:ext cx="4427537" cy="1223962"/>
            <a:chOff x="2971" y="935"/>
            <a:chExt cx="2789" cy="771"/>
          </a:xfrm>
        </p:grpSpPr>
        <p:sp>
          <p:nvSpPr>
            <p:cNvPr id="36870" name="Rectangle 6" descr="8"/>
            <p:cNvSpPr>
              <a:spLocks noChangeArrowheads="1"/>
            </p:cNvSpPr>
            <p:nvPr/>
          </p:nvSpPr>
          <p:spPr bwMode="auto">
            <a:xfrm>
              <a:off x="3243" y="935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auto">
            <a:xfrm>
              <a:off x="2971" y="935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Rectangle 5" descr="Гранит"/>
            <p:cNvSpPr>
              <a:spLocks noChangeArrowheads="1"/>
            </p:cNvSpPr>
            <p:nvPr/>
          </p:nvSpPr>
          <p:spPr bwMode="auto">
            <a:xfrm>
              <a:off x="4734" y="1298"/>
              <a:ext cx="772" cy="9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0" lon="20279998" rev="0"/>
              </a:camera>
              <a:lightRig rig="legacyFlat3" dir="b"/>
            </a:scene3d>
            <a:sp3d extrusionH="43418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716463" y="2852738"/>
            <a:ext cx="4427537" cy="1223962"/>
            <a:chOff x="2971" y="2114"/>
            <a:chExt cx="2789" cy="771"/>
          </a:xfrm>
        </p:grpSpPr>
        <p:sp>
          <p:nvSpPr>
            <p:cNvPr id="36884" name="Rectangle 20" descr="8"/>
            <p:cNvSpPr>
              <a:spLocks noChangeArrowheads="1"/>
            </p:cNvSpPr>
            <p:nvPr/>
          </p:nvSpPr>
          <p:spPr bwMode="auto">
            <a:xfrm>
              <a:off x="3243" y="2114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Freeform 21"/>
            <p:cNvSpPr>
              <a:spLocks/>
            </p:cNvSpPr>
            <p:nvPr/>
          </p:nvSpPr>
          <p:spPr bwMode="auto">
            <a:xfrm>
              <a:off x="2971" y="2114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716463" y="4437063"/>
            <a:ext cx="4427537" cy="1223962"/>
            <a:chOff x="2971" y="3249"/>
            <a:chExt cx="2789" cy="771"/>
          </a:xfrm>
        </p:grpSpPr>
        <p:sp>
          <p:nvSpPr>
            <p:cNvPr id="36898" name="Rectangle 34" descr="8"/>
            <p:cNvSpPr>
              <a:spLocks noChangeArrowheads="1"/>
            </p:cNvSpPr>
            <p:nvPr/>
          </p:nvSpPr>
          <p:spPr bwMode="auto">
            <a:xfrm>
              <a:off x="3243" y="3249"/>
              <a:ext cx="2517" cy="77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auto">
            <a:xfrm>
              <a:off x="2971" y="3249"/>
              <a:ext cx="2767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927850" y="549275"/>
            <a:ext cx="1008063" cy="1247775"/>
            <a:chOff x="4364" y="482"/>
            <a:chExt cx="635" cy="786"/>
          </a:xfrm>
        </p:grpSpPr>
        <p:sp>
          <p:nvSpPr>
            <p:cNvPr id="36913" name="AutoShape 49"/>
            <p:cNvSpPr>
              <a:spLocks noChangeArrowheads="1"/>
            </p:cNvSpPr>
            <p:nvPr/>
          </p:nvSpPr>
          <p:spPr bwMode="auto">
            <a:xfrm rot="-9939040">
              <a:off x="4364" y="120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423" y="482"/>
              <a:ext cx="317" cy="725"/>
              <a:chOff x="3243" y="2093"/>
              <a:chExt cx="589" cy="1745"/>
            </a:xfrm>
          </p:grpSpPr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880" name="AutoShape 16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81" name="AutoShape 17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72" name="Oval 8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875" name="AutoShape 11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76" name="AutoShape 12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77" name="AutoShape 13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3" name="AutoShape 9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74" name="AutoShape 10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7885113" y="2349500"/>
            <a:ext cx="1008062" cy="1244600"/>
            <a:chOff x="3783" y="1797"/>
            <a:chExt cx="635" cy="784"/>
          </a:xfrm>
        </p:grpSpPr>
        <p:sp>
          <p:nvSpPr>
            <p:cNvPr id="36914" name="AutoShape 50"/>
            <p:cNvSpPr>
              <a:spLocks noChangeArrowheads="1"/>
            </p:cNvSpPr>
            <p:nvPr/>
          </p:nvSpPr>
          <p:spPr bwMode="auto">
            <a:xfrm rot="-9939040">
              <a:off x="3783" y="2519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810" y="1797"/>
              <a:ext cx="317" cy="725"/>
              <a:chOff x="3243" y="2093"/>
              <a:chExt cx="589" cy="1745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889" name="AutoShape 25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90" name="AutoShape 26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91" name="Oval 27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893" name="AutoShape 29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94" name="AutoShape 30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895" name="AutoShape 31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6" name="AutoShape 32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97" name="AutoShape 33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5508625" y="4003675"/>
            <a:ext cx="1111250" cy="1247775"/>
            <a:chOff x="4695" y="2932"/>
            <a:chExt cx="700" cy="786"/>
          </a:xfrm>
        </p:grpSpPr>
        <p:sp>
          <p:nvSpPr>
            <p:cNvPr id="36915" name="AutoShape 51"/>
            <p:cNvSpPr>
              <a:spLocks noChangeArrowheads="1"/>
            </p:cNvSpPr>
            <p:nvPr/>
          </p:nvSpPr>
          <p:spPr bwMode="auto">
            <a:xfrm rot="-9939040">
              <a:off x="4760" y="3656"/>
              <a:ext cx="635" cy="62"/>
            </a:xfrm>
            <a:prstGeom prst="parallelogram">
              <a:avLst>
                <a:gd name="adj" fmla="val 253535"/>
              </a:avLst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" name="Group 36"/>
            <p:cNvGrpSpPr>
              <a:grpSpLocks/>
            </p:cNvGrpSpPr>
            <p:nvPr/>
          </p:nvGrpSpPr>
          <p:grpSpPr bwMode="auto">
            <a:xfrm flipH="1">
              <a:off x="4695" y="2932"/>
              <a:ext cx="317" cy="725"/>
              <a:chOff x="3243" y="2093"/>
              <a:chExt cx="589" cy="1745"/>
            </a:xfrm>
          </p:grpSpPr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3243" y="3022"/>
                <a:ext cx="354" cy="771"/>
                <a:chOff x="3334" y="3067"/>
                <a:chExt cx="354" cy="771"/>
              </a:xfrm>
            </p:grpSpPr>
            <p:sp>
              <p:nvSpPr>
                <p:cNvPr id="36902" name="AutoShape 38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903" name="AutoShape 39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67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904" name="Oval 40"/>
              <p:cNvSpPr>
                <a:spLocks noChangeArrowheads="1"/>
              </p:cNvSpPr>
              <p:nvPr/>
            </p:nvSpPr>
            <p:spPr bwMode="auto">
              <a:xfrm>
                <a:off x="3334" y="2093"/>
                <a:ext cx="317" cy="31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6" name="Group 41"/>
              <p:cNvGrpSpPr>
                <a:grpSpLocks/>
              </p:cNvGrpSpPr>
              <p:nvPr/>
            </p:nvGrpSpPr>
            <p:grpSpPr bwMode="auto">
              <a:xfrm>
                <a:off x="3334" y="3067"/>
                <a:ext cx="354" cy="771"/>
                <a:chOff x="3334" y="3067"/>
                <a:chExt cx="354" cy="771"/>
              </a:xfrm>
            </p:grpSpPr>
            <p:sp>
              <p:nvSpPr>
                <p:cNvPr id="36906" name="AutoShape 42"/>
                <p:cNvSpPr>
                  <a:spLocks noChangeArrowheads="1"/>
                </p:cNvSpPr>
                <p:nvPr/>
              </p:nvSpPr>
              <p:spPr bwMode="auto">
                <a:xfrm>
                  <a:off x="3462" y="3067"/>
                  <a:ext cx="226" cy="6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907" name="AutoShape 43"/>
                <p:cNvSpPr>
                  <a:spLocks noChangeArrowheads="1"/>
                </p:cNvSpPr>
                <p:nvPr/>
              </p:nvSpPr>
              <p:spPr bwMode="auto">
                <a:xfrm>
                  <a:off x="3334" y="3748"/>
                  <a:ext cx="346" cy="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908" name="AutoShape 44"/>
              <p:cNvSpPr>
                <a:spLocks noChangeArrowheads="1"/>
              </p:cNvSpPr>
              <p:nvPr/>
            </p:nvSpPr>
            <p:spPr bwMode="auto">
              <a:xfrm>
                <a:off x="3696" y="2478"/>
                <a:ext cx="136" cy="4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50000">
                    <a:srgbClr val="CC6600"/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9" name="AutoShape 45"/>
              <p:cNvSpPr>
                <a:spLocks noChangeArrowheads="1"/>
              </p:cNvSpPr>
              <p:nvPr/>
            </p:nvSpPr>
            <p:spPr bwMode="auto">
              <a:xfrm>
                <a:off x="3334" y="2433"/>
                <a:ext cx="363" cy="680"/>
              </a:xfrm>
              <a:prstGeom prst="roundRect">
                <a:avLst>
                  <a:gd name="adj" fmla="val 16667"/>
                </a:avLst>
              </a:prstGeom>
              <a:solidFill>
                <a:srgbClr val="0076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10" name="AutoShape 46"/>
              <p:cNvSpPr>
                <a:spLocks noChangeArrowheads="1"/>
              </p:cNvSpPr>
              <p:nvPr/>
            </p:nvSpPr>
            <p:spPr bwMode="auto">
              <a:xfrm>
                <a:off x="3515" y="2478"/>
                <a:ext cx="136" cy="68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0" y="5876925"/>
            <a:ext cx="9144000" cy="6032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Невыполнение перечисленных выше требований может стать причиной ДТП.</a:t>
            </a: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9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5400"/>
            <a:ext cx="907415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513" y="2844800"/>
            <a:ext cx="9217026" cy="655638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chemeClr val="accent2"/>
                </a:solidFill>
                <a:latin typeface="Bookman Old Style" pitchFamily="18" charset="0"/>
              </a:rPr>
              <a:t>Обязанности школьника-велосипедиста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-163513" y="1697038"/>
          <a:ext cx="9396413" cy="5224462"/>
        </p:xfrm>
        <a:graphic>
          <a:graphicData uri="http://schemas.openxmlformats.org/presentationml/2006/ole">
            <p:oleObj spid="_x0000_s1026" name="Диаграмма" r:id="rId3" imgW="6096130" imgH="4067088" progId="MSGraph.Chart.8">
              <p:embed followColorScheme="full"/>
            </p:oleObj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38608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</a:rPr>
              <a:t>40,3%,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492500" y="44370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2400" b="1">
                <a:solidFill>
                  <a:schemeClr val="bg2"/>
                </a:solidFill>
              </a:rPr>
              <a:t>27,6%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60700" y="3644900"/>
            <a:ext cx="15113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400" b="1">
                <a:solidFill>
                  <a:schemeClr val="bg2"/>
                </a:solidFill>
              </a:rPr>
              <a:t>26,2%</a:t>
            </a:r>
            <a:endParaRPr lang="ru-RU" sz="2400" b="1">
              <a:solidFill>
                <a:schemeClr val="bg2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52388"/>
            <a:ext cx="334803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1844675"/>
            <a:ext cx="5199063" cy="1143000"/>
          </a:xfrm>
        </p:spPr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Bookman Old Style" pitchFamily="18" charset="0"/>
              </a:rPr>
              <a:t>Основными травмами велосипедистов являются: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63938" y="566738"/>
            <a:ext cx="53292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800" b="1">
                <a:latin typeface="Bookman Old Style" pitchFamily="18" charset="0"/>
              </a:rPr>
              <a:t>Велосипед – опасное транспортное средство</a:t>
            </a:r>
          </a:p>
        </p:txBody>
      </p:sp>
      <p:pic>
        <p:nvPicPr>
          <p:cNvPr id="24589" name="Picture 13" descr="http://www.carvip.ru/images/news/ff34fbe4378ff1ae036c2c7518bdc37d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9388" y="5697538"/>
            <a:ext cx="1293812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0" name="Picture 14" descr="e00431a8921e131c0c1cc02c6a24701c_bi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735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3" name="Picture 17" descr="http://www.carvip.ru/images/news/6bca2a72ab3aac362e9f46864101db55_bi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6159500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2" name="Picture 16" descr="http://www.carvip.ru/images/news/8639fddfd1ba00d03c712e1a63fa3dad_big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4719638" y="5697538"/>
            <a:ext cx="1292225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1" name="Picture 15" descr="http://www.carvip.ru/images/news/3e6acedcfff1b709a945fe57aa0de20c_big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3079750" y="5697538"/>
            <a:ext cx="1492250" cy="969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610" name="Group 34"/>
          <p:cNvGraphicFramePr>
            <a:graphicFrameLocks noGrp="1"/>
          </p:cNvGraphicFramePr>
          <p:nvPr/>
        </p:nvGraphicFramePr>
        <p:xfrm>
          <a:off x="0" y="2717800"/>
          <a:ext cx="208280" cy="142646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1" name="Picture 35" descr="13720382b7d62ea349aa360fe75c6e5c_bi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96188" y="5697538"/>
            <a:ext cx="1295400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2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2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2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2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2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2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2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2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1" grpId="0"/>
      <p:bldP spid="24583" grpId="0"/>
      <p:bldP spid="24584" grpId="0"/>
      <p:bldP spid="24585" grpId="0"/>
      <p:bldP spid="24578" grpId="0"/>
      <p:bldP spid="24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Водителю велосипеда разрешается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713788" cy="5400898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Водить велосипед </a:t>
            </a:r>
            <a:r>
              <a:rPr lang="ru-RU" sz="2200" b="1" dirty="0"/>
              <a:t>только на закрытых площадках: </a:t>
            </a:r>
            <a:r>
              <a:rPr lang="ru-RU" sz="2200" dirty="0"/>
              <a:t>во дворах, раках, стадионах.</a:t>
            </a:r>
          </a:p>
          <a:p>
            <a:r>
              <a:rPr lang="ru-RU" sz="2200" dirty="0"/>
              <a:t>По тротуарам только малышам на детских велосипедах.</a:t>
            </a:r>
          </a:p>
          <a:p>
            <a:r>
              <a:rPr lang="ru-RU" sz="2200" dirty="0"/>
              <a:t>Ежедневно проверять техническое состояние велосипеда.</a:t>
            </a:r>
          </a:p>
          <a:p>
            <a:r>
              <a:rPr lang="ru-RU" sz="2200" dirty="0"/>
              <a:t>Ездить только по тем дорогам, где есть специальный знак в синем круге «Велосипедная дорожка» -относится к группе разрешающих знаков.</a:t>
            </a:r>
          </a:p>
          <a:p>
            <a:r>
              <a:rPr lang="ru-RU" sz="2200" dirty="0"/>
              <a:t>Двигаясь по дороге, велосипедист должен внимательно следить за всеми сигналами подаваемыми водителями других транспортных средств. Сам велосипедист сигнализирует руками. Перед торможением поднять руку вверх.</a:t>
            </a:r>
          </a:p>
          <a:p>
            <a:r>
              <a:rPr lang="ru-RU" sz="2200" dirty="0"/>
              <a:t>Если надо пересечь дорогу, сойдите с велосипеда, держа его за руль, пройдите по пешеходному переходу.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Водителю велосипеда запрещается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556792"/>
            <a:ext cx="8775700" cy="4575721"/>
          </a:xfrm>
          <a:noFill/>
          <a:ln/>
        </p:spPr>
        <p:txBody>
          <a:bodyPr>
            <a:noAutofit/>
          </a:bodyPr>
          <a:lstStyle/>
          <a:p>
            <a:r>
              <a:rPr lang="ru-RU" sz="2200" dirty="0"/>
              <a:t>До 14 –летнего возраста нельзя ездить на велосипеде по дорогам и улицам.</a:t>
            </a:r>
          </a:p>
          <a:p>
            <a:r>
              <a:rPr lang="ru-RU" sz="2200" dirty="0"/>
              <a:t>Устраивать гонки на дороге, игру «вперегонки».</a:t>
            </a:r>
          </a:p>
          <a:p>
            <a:r>
              <a:rPr lang="ru-RU" sz="2200" dirty="0"/>
              <a:t>Эксплуатация велосипеда, если имеются технические неисправности.</a:t>
            </a:r>
          </a:p>
          <a:p>
            <a:r>
              <a:rPr lang="ru-RU" sz="2200" dirty="0"/>
              <a:t>Буксировка велосипедов или мопедов.</a:t>
            </a:r>
          </a:p>
          <a:p>
            <a:r>
              <a:rPr lang="ru-RU" sz="2200" dirty="0"/>
              <a:t>В любых местах  на улицах и дорогах водитель велосипеда обязан пропускать пешеходов.</a:t>
            </a:r>
          </a:p>
          <a:p>
            <a:r>
              <a:rPr lang="ru-RU" sz="2200" dirty="0"/>
              <a:t>Перевозить груз , который выступает на 0,5 метра по длине и ширине велосипеда.</a:t>
            </a:r>
          </a:p>
          <a:p>
            <a:r>
              <a:rPr lang="ru-RU" sz="2200" dirty="0"/>
              <a:t>Ездить не велосипеде держась одной рукой за руль или без рук.</a:t>
            </a:r>
          </a:p>
          <a:p>
            <a:r>
              <a:rPr lang="ru-RU" sz="2200" b="1" dirty="0"/>
              <a:t>КАТЕГОРИЧЕСКИ ЗАПРЕЩАЕТСЯ</a:t>
            </a:r>
            <a:r>
              <a:rPr lang="ru-RU" sz="2200" dirty="0"/>
              <a:t> цепляться за проезжающий мимо транспорт!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 в машину – пристегнись!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319cf_ece6f87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08920"/>
            <a:ext cx="5305000" cy="3880032"/>
          </a:xfr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8424936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Согласно законодательству Российской Федерации каждый ребёнок до 12 лет должен ездить в специальном  </a:t>
            </a:r>
            <a:r>
              <a:rPr lang="ru-RU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автокресле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позволяющем пристегнуть ребенка с помощью ремней безопасности.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284984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 данным Всемирной организации здравоохранения использование в транспортных средствах детских удерживающих устройств позволяет снизить смертность среди младенцев на </a:t>
            </a:r>
            <a:r>
              <a:rPr lang="ru-RU" sz="2400" b="1" dirty="0" smtClean="0">
                <a:solidFill>
                  <a:srgbClr val="FF0000"/>
                </a:solidFill>
              </a:rPr>
              <a:t>71%</a:t>
            </a:r>
            <a:r>
              <a:rPr lang="ru-RU" sz="2400" dirty="0" smtClean="0"/>
              <a:t>, а среди детей более старшего возраста - на </a:t>
            </a:r>
            <a:r>
              <a:rPr lang="ru-RU" sz="2400" b="1" dirty="0" smtClean="0">
                <a:solidFill>
                  <a:srgbClr val="FF0000"/>
                </a:solidFill>
              </a:rPr>
              <a:t>54%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Главная задача </a:t>
            </a:r>
            <a:r>
              <a:rPr lang="ru-RU" sz="2400" dirty="0" err="1" smtClean="0"/>
              <a:t>автокресла</a:t>
            </a:r>
            <a:r>
              <a:rPr lang="ru-RU" sz="2400" dirty="0" smtClean="0"/>
              <a:t> — обеспечить безопасность ребенка при дорожно-транспортном происшествии, экстренном торможении или резких маневрах. Его необходимость совершенно очевидна — детское </a:t>
            </a:r>
            <a:r>
              <a:rPr lang="ru-RU" sz="2400" dirty="0" err="1" smtClean="0"/>
              <a:t>автокресло</a:t>
            </a:r>
            <a:r>
              <a:rPr lang="ru-RU" sz="2400" dirty="0" smtClean="0"/>
              <a:t> снижает вероятность смертельной травмы.</a:t>
            </a:r>
            <a:endParaRPr lang="ru-RU" sz="2400" dirty="0"/>
          </a:p>
        </p:txBody>
      </p:sp>
      <p:pic>
        <p:nvPicPr>
          <p:cNvPr id="4" name="Рисунок 3" descr="2037329.du0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376264" cy="357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7859216" cy="295232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dirty="0"/>
              <a:t>    </a:t>
            </a:r>
            <a:r>
              <a:rPr lang="ru-RU" sz="4000" dirty="0" smtClean="0"/>
              <a:t> </a:t>
            </a:r>
            <a:r>
              <a:rPr lang="ru-RU" sz="4000" b="1" dirty="0">
                <a:solidFill>
                  <a:schemeClr val="hlink"/>
                </a:solidFill>
              </a:rPr>
              <a:t>СПАСИБО 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hlink"/>
                </a:solidFill>
              </a:rPr>
              <a:t>      ЗА ВНИМАНИЕ!</a:t>
            </a:r>
          </a:p>
        </p:txBody>
      </p:sp>
      <p:pic>
        <p:nvPicPr>
          <p:cNvPr id="3" name="Picture 2" descr="Внимание: на дорогах - дети! Фото: omsk.sibnovosti.ru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6416675" cy="13192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r>
              <a:rPr kumimoji="0" lang="ru-RU" b="1" dirty="0"/>
              <a:t>Ежегодно в мире в</a:t>
            </a:r>
            <a:r>
              <a:rPr kumimoji="0" lang="ru-RU" sz="1600" b="1" dirty="0">
                <a:latin typeface="Bookman Old Style" pitchFamily="18" charset="0"/>
              </a:rPr>
              <a:t> результате  </a:t>
            </a:r>
            <a:r>
              <a:rPr kumimoji="0" lang="ru-RU" sz="1600" b="1" dirty="0" err="1">
                <a:latin typeface="Bookman Old Style" pitchFamily="18" charset="0"/>
              </a:rPr>
              <a:t>дорожно</a:t>
            </a:r>
            <a:r>
              <a:rPr kumimoji="0" lang="ru-RU" sz="1600" b="1" dirty="0">
                <a:latin typeface="Bookman Old Style" pitchFamily="18" charset="0"/>
              </a:rPr>
              <a:t> – транспортных происшествий (ДТП) </a:t>
            </a:r>
            <a:r>
              <a:rPr kumimoji="0" lang="ru-RU" sz="1600" b="1" dirty="0">
                <a:solidFill>
                  <a:srgbClr val="FF0000"/>
                </a:solidFill>
                <a:latin typeface="Bookman Old Style" pitchFamily="18" charset="0"/>
              </a:rPr>
              <a:t>погибает около 1,3 миллиона человек,</a:t>
            </a:r>
          </a:p>
          <a:p>
            <a:r>
              <a:rPr kumimoji="0" lang="ru-RU" sz="1600" b="1" dirty="0">
                <a:solidFill>
                  <a:schemeClr val="accent2"/>
                </a:solidFill>
                <a:latin typeface="Bookman Old Style" pitchFamily="18" charset="0"/>
              </a:rPr>
              <a:t>становятся инвалидами 8 миллионов человек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9713" y="3644900"/>
            <a:ext cx="6416675" cy="1044575"/>
          </a:xfrm>
          <a:prstGeom prst="rect">
            <a:avLst/>
          </a:prstGeom>
          <a:solidFill>
            <a:srgbClr val="026E05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26E05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r>
              <a:rPr kumimoji="0" lang="ru-RU" sz="1600" b="1">
                <a:latin typeface="Bookman Old Style" pitchFamily="18" charset="0"/>
              </a:rPr>
              <a:t>Каждые сутки в России происходит более 400 ДТП, </a:t>
            </a:r>
          </a:p>
          <a:p>
            <a:r>
              <a:rPr kumimoji="0" lang="ru-RU" sz="1600" b="1">
                <a:solidFill>
                  <a:srgbClr val="FF0000"/>
                </a:solidFill>
                <a:latin typeface="Bookman Old Style" pitchFamily="18" charset="0"/>
              </a:rPr>
              <a:t>в них погибает  более 80 человек,</a:t>
            </a:r>
          </a:p>
          <a:p>
            <a:r>
              <a:rPr kumimoji="0" lang="ru-RU" sz="1600" b="1">
                <a:solidFill>
                  <a:schemeClr val="accent2"/>
                </a:solidFill>
                <a:latin typeface="Bookman Old Style" pitchFamily="18" charset="0"/>
              </a:rPr>
              <a:t>травмируется  около 500 человек.</a:t>
            </a:r>
            <a:endParaRPr lang="ru-RU" sz="16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475656" y="2276475"/>
            <a:ext cx="7633419" cy="805066"/>
          </a:xfrm>
          <a:prstGeom prst="rect">
            <a:avLst/>
          </a:prstGeom>
          <a:solidFill>
            <a:srgbClr val="0170A7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170A7"/>
            </a:extrusionClr>
          </a:sp3d>
        </p:spPr>
        <p:txBody>
          <a:bodyPr wrap="square" lIns="270000" tIns="154800" rIns="270000" bIns="154800">
            <a:spAutoFit/>
            <a:flatTx/>
          </a:bodyPr>
          <a:lstStyle/>
          <a:p>
            <a:r>
              <a:rPr kumimoji="0" lang="ru-RU" sz="1600" b="1" dirty="0">
                <a:solidFill>
                  <a:schemeClr val="hlink"/>
                </a:solidFill>
                <a:latin typeface="Bookman Old Style" pitchFamily="18" charset="0"/>
              </a:rPr>
              <a:t>Ежегодно в России погибает в среднем 30 тысяч россиян.</a:t>
            </a:r>
          </a:p>
          <a:p>
            <a:r>
              <a:rPr kumimoji="0" lang="ru-RU" sz="1600" b="1" dirty="0">
                <a:solidFill>
                  <a:schemeClr val="accent2"/>
                </a:solidFill>
                <a:latin typeface="Bookman Old Style" pitchFamily="18" charset="0"/>
              </a:rPr>
              <a:t>Инвалидами становятся 200 тысяч человек.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600" y="4941168"/>
            <a:ext cx="6416675" cy="1051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lIns="270000" tIns="154800" rIns="270000" bIns="154800">
            <a:spAutoFit/>
            <a:flatTx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начала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года в Оренбургской области произошло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дорожно-транспортных происшествия, в которых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ребенок погиби 34  получили травмы различной степени тяжести.</a:t>
            </a:r>
            <a:endParaRPr kumimoji="0"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  <p:bldP spid="308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4105275" cy="6192838"/>
          </a:xfrm>
        </p:spPr>
        <p:txBody>
          <a:bodyPr>
            <a:normAutofit lnSpcReduction="10000"/>
          </a:bodyPr>
          <a:lstStyle/>
          <a:p>
            <a:r>
              <a:rPr lang="ru-RU" sz="2800"/>
              <a:t>Каждое седьмое ДТП в России происходит с участием детей школьного возраста.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2800"/>
              <a:t>Каждый десятый пострадавший в ДТП - это ребенок в возрасте до 16 лет. 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2800"/>
              <a:t>Около 60% травм - это результат удара человека о дорожное полотно.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95838" y="476250"/>
            <a:ext cx="936625" cy="1511300"/>
            <a:chOff x="3061" y="572"/>
            <a:chExt cx="1361" cy="2359"/>
          </a:xfrm>
        </p:grpSpPr>
        <p:sp>
          <p:nvSpPr>
            <p:cNvPr id="37894" name="Freeform 6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01" name="Freeform 13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11738" y="549275"/>
            <a:ext cx="936625" cy="1511300"/>
            <a:chOff x="3061" y="572"/>
            <a:chExt cx="1361" cy="2359"/>
          </a:xfrm>
        </p:grpSpPr>
        <p:sp>
          <p:nvSpPr>
            <p:cNvPr id="37913" name="Freeform 2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214938" y="635000"/>
            <a:ext cx="936625" cy="1511300"/>
            <a:chOff x="3061" y="572"/>
            <a:chExt cx="1361" cy="2359"/>
          </a:xfrm>
        </p:grpSpPr>
        <p:sp>
          <p:nvSpPr>
            <p:cNvPr id="37928" name="Freeform 4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435600" y="692150"/>
            <a:ext cx="936625" cy="1511300"/>
            <a:chOff x="3061" y="572"/>
            <a:chExt cx="1361" cy="2359"/>
          </a:xfrm>
        </p:grpSpPr>
        <p:sp>
          <p:nvSpPr>
            <p:cNvPr id="37943" name="Freeform 5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49" name="Freeform 6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50" name="Freeform 6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5651500" y="765175"/>
            <a:ext cx="936625" cy="1511300"/>
            <a:chOff x="3061" y="572"/>
            <a:chExt cx="1361" cy="2359"/>
          </a:xfrm>
        </p:grpSpPr>
        <p:sp>
          <p:nvSpPr>
            <p:cNvPr id="37958" name="Freeform 70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64" name="Freeform 7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65" name="Freeform 7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66" name="Freeform 78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867400" y="850900"/>
            <a:ext cx="936625" cy="1511300"/>
            <a:chOff x="3061" y="572"/>
            <a:chExt cx="1361" cy="2359"/>
          </a:xfrm>
        </p:grpSpPr>
        <p:sp>
          <p:nvSpPr>
            <p:cNvPr id="37973" name="Freeform 85"/>
            <p:cNvSpPr>
              <a:spLocks/>
            </p:cNvSpPr>
            <p:nvPr/>
          </p:nvSpPr>
          <p:spPr bwMode="auto">
            <a:xfrm flipH="1">
              <a:off x="4014" y="2634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3061" y="2636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 flipH="1">
              <a:off x="4150" y="1615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3348" y="965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>
              <a:off x="3630" y="616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3482" y="572"/>
              <a:ext cx="351" cy="408"/>
              <a:chOff x="2983" y="754"/>
              <a:chExt cx="1857" cy="2126"/>
            </a:xfrm>
          </p:grpSpPr>
          <p:sp>
            <p:nvSpPr>
              <p:cNvPr id="37979" name="Freeform 9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80" name="Freeform 9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3229" y="1706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2" name="Freeform 94"/>
            <p:cNvSpPr>
              <a:spLocks/>
            </p:cNvSpPr>
            <p:nvPr/>
          </p:nvSpPr>
          <p:spPr bwMode="auto">
            <a:xfrm flipH="1">
              <a:off x="4007" y="110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3263" y="1077"/>
              <a:ext cx="545" cy="454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 rot="15979788">
              <a:off x="3814" y="1340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>
              <a:off x="3424" y="997"/>
              <a:ext cx="409" cy="528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3515" y="572"/>
              <a:ext cx="318" cy="22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33"/>
          <p:cNvGrpSpPr>
            <a:grpSpLocks/>
          </p:cNvGrpSpPr>
          <p:nvPr/>
        </p:nvGrpSpPr>
        <p:grpSpPr bwMode="auto">
          <a:xfrm>
            <a:off x="4716463" y="2420938"/>
            <a:ext cx="936625" cy="1511300"/>
            <a:chOff x="3832" y="1752"/>
            <a:chExt cx="590" cy="952"/>
          </a:xfrm>
        </p:grpSpPr>
        <p:sp>
          <p:nvSpPr>
            <p:cNvPr id="38007" name="Freeform 119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0" name="Freeform 122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13" name="Freeform 125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4" name="Freeform 126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15" name="Freeform 127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6" name="Freeform 128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7" name="Freeform 129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34"/>
          <p:cNvGrpSpPr>
            <a:grpSpLocks/>
          </p:cNvGrpSpPr>
          <p:nvPr/>
        </p:nvGrpSpPr>
        <p:grpSpPr bwMode="auto">
          <a:xfrm>
            <a:off x="4932363" y="2490788"/>
            <a:ext cx="936625" cy="1511300"/>
            <a:chOff x="3832" y="1752"/>
            <a:chExt cx="590" cy="952"/>
          </a:xfrm>
        </p:grpSpPr>
        <p:sp>
          <p:nvSpPr>
            <p:cNvPr id="38023" name="Freeform 13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6" name="Freeform 13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29" name="Freeform 14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Freeform 14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31" name="Freeform 14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2" name="Freeform 14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3" name="Freeform 14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49"/>
          <p:cNvGrpSpPr>
            <a:grpSpLocks/>
          </p:cNvGrpSpPr>
          <p:nvPr/>
        </p:nvGrpSpPr>
        <p:grpSpPr bwMode="auto">
          <a:xfrm>
            <a:off x="5148263" y="2566988"/>
            <a:ext cx="936625" cy="1511300"/>
            <a:chOff x="3832" y="1752"/>
            <a:chExt cx="590" cy="952"/>
          </a:xfrm>
        </p:grpSpPr>
        <p:sp>
          <p:nvSpPr>
            <p:cNvPr id="38038" name="Freeform 15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1" name="Freeform 15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5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44" name="Freeform 15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Freeform 15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46" name="Freeform 15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7" name="Freeform 15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8" name="Freeform 16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64"/>
          <p:cNvGrpSpPr>
            <a:grpSpLocks/>
          </p:cNvGrpSpPr>
          <p:nvPr/>
        </p:nvGrpSpPr>
        <p:grpSpPr bwMode="auto">
          <a:xfrm>
            <a:off x="5364163" y="2636838"/>
            <a:ext cx="936625" cy="1511300"/>
            <a:chOff x="3832" y="1752"/>
            <a:chExt cx="590" cy="952"/>
          </a:xfrm>
        </p:grpSpPr>
        <p:sp>
          <p:nvSpPr>
            <p:cNvPr id="38053" name="Freeform 16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6" name="Freeform 16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17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59" name="Freeform 17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0" name="Freeform 17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61" name="Freeform 17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2" name="Freeform 17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3" name="Freeform 17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79"/>
          <p:cNvGrpSpPr>
            <a:grpSpLocks/>
          </p:cNvGrpSpPr>
          <p:nvPr/>
        </p:nvGrpSpPr>
        <p:grpSpPr bwMode="auto">
          <a:xfrm>
            <a:off x="5578475" y="2709863"/>
            <a:ext cx="936625" cy="1511300"/>
            <a:chOff x="3832" y="1752"/>
            <a:chExt cx="590" cy="952"/>
          </a:xfrm>
        </p:grpSpPr>
        <p:sp>
          <p:nvSpPr>
            <p:cNvPr id="38068" name="Freeform 18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1" name="Freeform 18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18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74" name="Freeform 18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5" name="Freeform 18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76" name="Freeform 18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7" name="Freeform 18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8" name="Freeform 19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94"/>
          <p:cNvGrpSpPr>
            <a:grpSpLocks/>
          </p:cNvGrpSpPr>
          <p:nvPr/>
        </p:nvGrpSpPr>
        <p:grpSpPr bwMode="auto">
          <a:xfrm>
            <a:off x="5794375" y="2779713"/>
            <a:ext cx="936625" cy="1511300"/>
            <a:chOff x="3832" y="1752"/>
            <a:chExt cx="590" cy="952"/>
          </a:xfrm>
        </p:grpSpPr>
        <p:sp>
          <p:nvSpPr>
            <p:cNvPr id="38083" name="Freeform 19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6" name="Freeform 19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20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089" name="Freeform 20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0" name="Freeform 20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091" name="Freeform 20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2" name="Freeform 20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3" name="Freeform 20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6" name="Freeform 20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09"/>
          <p:cNvGrpSpPr>
            <a:grpSpLocks/>
          </p:cNvGrpSpPr>
          <p:nvPr/>
        </p:nvGrpSpPr>
        <p:grpSpPr bwMode="auto">
          <a:xfrm>
            <a:off x="6010275" y="2855913"/>
            <a:ext cx="936625" cy="1511300"/>
            <a:chOff x="3832" y="1752"/>
            <a:chExt cx="590" cy="952"/>
          </a:xfrm>
        </p:grpSpPr>
        <p:sp>
          <p:nvSpPr>
            <p:cNvPr id="38098" name="Freeform 21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1" name="Freeform 21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21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04" name="Freeform 21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5" name="Freeform 21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06" name="Freeform 21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7" name="Freeform 21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8" name="Freeform 22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224"/>
          <p:cNvGrpSpPr>
            <a:grpSpLocks/>
          </p:cNvGrpSpPr>
          <p:nvPr/>
        </p:nvGrpSpPr>
        <p:grpSpPr bwMode="auto">
          <a:xfrm>
            <a:off x="6226175" y="2925763"/>
            <a:ext cx="936625" cy="1511300"/>
            <a:chOff x="3832" y="1752"/>
            <a:chExt cx="590" cy="952"/>
          </a:xfrm>
        </p:grpSpPr>
        <p:sp>
          <p:nvSpPr>
            <p:cNvPr id="38113" name="Freeform 225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6" name="Freeform 228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17" name="Freeform 229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" name="Group 230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19" name="Freeform 231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0" name="Freeform 232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21" name="Freeform 233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2" name="Freeform 234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3" name="Freeform 235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4" name="Freeform 236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5" name="Freeform 237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6" name="Freeform 238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88" name="Group 239"/>
          <p:cNvGrpSpPr>
            <a:grpSpLocks/>
          </p:cNvGrpSpPr>
          <p:nvPr/>
        </p:nvGrpSpPr>
        <p:grpSpPr bwMode="auto">
          <a:xfrm>
            <a:off x="6435725" y="2997200"/>
            <a:ext cx="936625" cy="1511300"/>
            <a:chOff x="3832" y="1752"/>
            <a:chExt cx="590" cy="952"/>
          </a:xfrm>
        </p:grpSpPr>
        <p:sp>
          <p:nvSpPr>
            <p:cNvPr id="38128" name="Freeform 240"/>
            <p:cNvSpPr>
              <a:spLocks/>
            </p:cNvSpPr>
            <p:nvPr/>
          </p:nvSpPr>
          <p:spPr bwMode="auto">
            <a:xfrm flipH="1">
              <a:off x="4245" y="2584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29" name="Freeform 241"/>
            <p:cNvSpPr>
              <a:spLocks/>
            </p:cNvSpPr>
            <p:nvPr/>
          </p:nvSpPr>
          <p:spPr bwMode="auto">
            <a:xfrm>
              <a:off x="3832" y="2585"/>
              <a:ext cx="177" cy="119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0" name="Freeform 242"/>
            <p:cNvSpPr>
              <a:spLocks/>
            </p:cNvSpPr>
            <p:nvPr/>
          </p:nvSpPr>
          <p:spPr bwMode="auto">
            <a:xfrm flipH="1">
              <a:off x="4304" y="2173"/>
              <a:ext cx="53" cy="89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1" name="Freeform 243" descr="Циновка"/>
            <p:cNvSpPr>
              <a:spLocks/>
            </p:cNvSpPr>
            <p:nvPr/>
          </p:nvSpPr>
          <p:spPr bwMode="auto">
            <a:xfrm>
              <a:off x="3956" y="1911"/>
              <a:ext cx="309" cy="335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2" name="Freeform 244"/>
            <p:cNvSpPr>
              <a:spLocks/>
            </p:cNvSpPr>
            <p:nvPr/>
          </p:nvSpPr>
          <p:spPr bwMode="auto">
            <a:xfrm>
              <a:off x="4079" y="1770"/>
              <a:ext cx="94" cy="181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89" name="Group 245"/>
            <p:cNvGrpSpPr>
              <a:grpSpLocks/>
            </p:cNvGrpSpPr>
            <p:nvPr/>
          </p:nvGrpSpPr>
          <p:grpSpPr bwMode="auto">
            <a:xfrm>
              <a:off x="4015" y="1752"/>
              <a:ext cx="152" cy="165"/>
              <a:chOff x="2983" y="754"/>
              <a:chExt cx="1857" cy="2126"/>
            </a:xfrm>
          </p:grpSpPr>
          <p:sp>
            <p:nvSpPr>
              <p:cNvPr id="38134" name="Freeform 2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Freeform 2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36" name="Freeform 248" descr="Джинсовая ткань"/>
            <p:cNvSpPr>
              <a:spLocks/>
            </p:cNvSpPr>
            <p:nvPr/>
          </p:nvSpPr>
          <p:spPr bwMode="auto">
            <a:xfrm>
              <a:off x="3905" y="2210"/>
              <a:ext cx="432" cy="439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7" name="Freeform 249" descr="Циновка"/>
            <p:cNvSpPr>
              <a:spLocks/>
            </p:cNvSpPr>
            <p:nvPr/>
          </p:nvSpPr>
          <p:spPr bwMode="auto">
            <a:xfrm flipH="1">
              <a:off x="4242" y="1969"/>
              <a:ext cx="118" cy="23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8" name="Freeform 250" descr="Циновка"/>
            <p:cNvSpPr>
              <a:spLocks/>
            </p:cNvSpPr>
            <p:nvPr/>
          </p:nvSpPr>
          <p:spPr bwMode="auto">
            <a:xfrm>
              <a:off x="3920" y="1956"/>
              <a:ext cx="236" cy="18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454"/>
                </a:cxn>
                <a:cxn ang="0">
                  <a:pos x="545" y="454"/>
                </a:cxn>
                <a:cxn ang="0">
                  <a:pos x="545" y="318"/>
                </a:cxn>
                <a:cxn ang="0">
                  <a:pos x="182" y="318"/>
                </a:cxn>
                <a:cxn ang="0">
                  <a:pos x="136" y="0"/>
                </a:cxn>
              </a:cxnLst>
              <a:rect l="0" t="0" r="r" b="b"/>
              <a:pathLst>
                <a:path w="545" h="454">
                  <a:moveTo>
                    <a:pt x="136" y="0"/>
                  </a:moveTo>
                  <a:lnTo>
                    <a:pt x="0" y="454"/>
                  </a:lnTo>
                  <a:lnTo>
                    <a:pt x="545" y="454"/>
                  </a:lnTo>
                  <a:lnTo>
                    <a:pt x="545" y="318"/>
                  </a:lnTo>
                  <a:lnTo>
                    <a:pt x="182" y="318"/>
                  </a:lnTo>
                  <a:lnTo>
                    <a:pt x="136" y="0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39" name="Freeform 251"/>
            <p:cNvSpPr>
              <a:spLocks/>
            </p:cNvSpPr>
            <p:nvPr/>
          </p:nvSpPr>
          <p:spPr bwMode="auto">
            <a:xfrm rot="15979788">
              <a:off x="4160" y="2059"/>
              <a:ext cx="49" cy="96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40" name="Freeform 252"/>
            <p:cNvSpPr>
              <a:spLocks/>
            </p:cNvSpPr>
            <p:nvPr/>
          </p:nvSpPr>
          <p:spPr bwMode="auto">
            <a:xfrm>
              <a:off x="3989" y="1924"/>
              <a:ext cx="178" cy="21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499"/>
                </a:cxn>
                <a:cxn ang="0">
                  <a:pos x="409" y="499"/>
                </a:cxn>
                <a:cxn ang="0">
                  <a:pos x="409" y="0"/>
                </a:cxn>
              </a:cxnLst>
              <a:rect l="0" t="0" r="r" b="b"/>
              <a:pathLst>
                <a:path w="409" h="499">
                  <a:moveTo>
                    <a:pt x="409" y="0"/>
                  </a:moveTo>
                  <a:lnTo>
                    <a:pt x="0" y="499"/>
                  </a:lnTo>
                  <a:lnTo>
                    <a:pt x="409" y="499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41" name="Freeform 253"/>
            <p:cNvSpPr>
              <a:spLocks/>
            </p:cNvSpPr>
            <p:nvPr/>
          </p:nvSpPr>
          <p:spPr bwMode="auto">
            <a:xfrm>
              <a:off x="4029" y="1752"/>
              <a:ext cx="138" cy="92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318" y="227"/>
                </a:cxn>
                <a:cxn ang="0">
                  <a:pos x="318" y="91"/>
                </a:cxn>
                <a:cxn ang="0">
                  <a:pos x="91" y="0"/>
                </a:cxn>
                <a:cxn ang="0">
                  <a:pos x="0" y="46"/>
                </a:cxn>
                <a:cxn ang="0">
                  <a:pos x="0" y="91"/>
                </a:cxn>
              </a:cxnLst>
              <a:rect l="0" t="0" r="r" b="b"/>
              <a:pathLst>
                <a:path w="318" h="227">
                  <a:moveTo>
                    <a:pt x="0" y="91"/>
                  </a:moveTo>
                  <a:lnTo>
                    <a:pt x="318" y="227"/>
                  </a:lnTo>
                  <a:lnTo>
                    <a:pt x="318" y="91"/>
                  </a:lnTo>
                  <a:lnTo>
                    <a:pt x="91" y="0"/>
                  </a:lnTo>
                  <a:lnTo>
                    <a:pt x="0" y="4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3" name="Group 306"/>
          <p:cNvGrpSpPr>
            <a:grpSpLocks/>
          </p:cNvGrpSpPr>
          <p:nvPr/>
        </p:nvGrpSpPr>
        <p:grpSpPr bwMode="auto">
          <a:xfrm>
            <a:off x="4681538" y="5157788"/>
            <a:ext cx="4462462" cy="1727200"/>
            <a:chOff x="2949" y="3249"/>
            <a:chExt cx="2811" cy="1088"/>
          </a:xfrm>
        </p:grpSpPr>
        <p:sp>
          <p:nvSpPr>
            <p:cNvPr id="38161" name="Rectangle 273" descr="8"/>
            <p:cNvSpPr>
              <a:spLocks noChangeArrowheads="1"/>
            </p:cNvSpPr>
            <p:nvPr/>
          </p:nvSpPr>
          <p:spPr bwMode="auto">
            <a:xfrm>
              <a:off x="3221" y="3249"/>
              <a:ext cx="2517" cy="108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162" name="Freeform 274"/>
            <p:cNvSpPr>
              <a:spLocks/>
            </p:cNvSpPr>
            <p:nvPr/>
          </p:nvSpPr>
          <p:spPr bwMode="auto">
            <a:xfrm>
              <a:off x="2949" y="3249"/>
              <a:ext cx="2811" cy="1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767" y="771"/>
                </a:cxn>
                <a:cxn ang="0">
                  <a:pos x="0" y="771"/>
                </a:cxn>
                <a:cxn ang="0">
                  <a:pos x="0" y="0"/>
                </a:cxn>
              </a:cxnLst>
              <a:rect l="0" t="0" r="r" b="b"/>
              <a:pathLst>
                <a:path w="2767" h="771">
                  <a:moveTo>
                    <a:pt x="0" y="0"/>
                  </a:moveTo>
                  <a:lnTo>
                    <a:pt x="227" y="0"/>
                  </a:lnTo>
                  <a:lnTo>
                    <a:pt x="2767" y="771"/>
                  </a:lnTo>
                  <a:lnTo>
                    <a:pt x="0" y="77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0" name="Group 307"/>
          <p:cNvGrpSpPr>
            <a:grpSpLocks/>
          </p:cNvGrpSpPr>
          <p:nvPr/>
        </p:nvGrpSpPr>
        <p:grpSpPr bwMode="auto">
          <a:xfrm>
            <a:off x="6516688" y="4508500"/>
            <a:ext cx="1223962" cy="2276475"/>
            <a:chOff x="3379" y="2750"/>
            <a:chExt cx="862" cy="1570"/>
          </a:xfrm>
        </p:grpSpPr>
        <p:sp>
          <p:nvSpPr>
            <p:cNvPr id="38180" name="Freeform 292"/>
            <p:cNvSpPr>
              <a:spLocks/>
            </p:cNvSpPr>
            <p:nvPr/>
          </p:nvSpPr>
          <p:spPr bwMode="auto">
            <a:xfrm flipH="1">
              <a:off x="3983" y="4122"/>
              <a:ext cx="258" cy="197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2" name="Freeform 294"/>
            <p:cNvSpPr>
              <a:spLocks/>
            </p:cNvSpPr>
            <p:nvPr/>
          </p:nvSpPr>
          <p:spPr bwMode="auto">
            <a:xfrm>
              <a:off x="3379" y="4124"/>
              <a:ext cx="258" cy="196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3" name="Freeform 295"/>
            <p:cNvSpPr>
              <a:spLocks/>
            </p:cNvSpPr>
            <p:nvPr/>
          </p:nvSpPr>
          <p:spPr bwMode="auto">
            <a:xfrm flipH="1">
              <a:off x="4068" y="3444"/>
              <a:ext cx="77" cy="147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4" name="Freeform 296"/>
            <p:cNvSpPr>
              <a:spLocks/>
            </p:cNvSpPr>
            <p:nvPr/>
          </p:nvSpPr>
          <p:spPr bwMode="auto">
            <a:xfrm>
              <a:off x="3446" y="3444"/>
              <a:ext cx="77" cy="147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5" name="Freeform 297" descr="Джинсовая ткань"/>
            <p:cNvSpPr>
              <a:spLocks/>
            </p:cNvSpPr>
            <p:nvPr/>
          </p:nvSpPr>
          <p:spPr bwMode="auto">
            <a:xfrm>
              <a:off x="3561" y="3012"/>
              <a:ext cx="450" cy="553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86" name="Freeform 298"/>
            <p:cNvSpPr>
              <a:spLocks/>
            </p:cNvSpPr>
            <p:nvPr/>
          </p:nvSpPr>
          <p:spPr bwMode="auto">
            <a:xfrm>
              <a:off x="3739" y="2779"/>
              <a:ext cx="138" cy="29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4" name="Group 299"/>
            <p:cNvGrpSpPr>
              <a:grpSpLocks/>
            </p:cNvGrpSpPr>
            <p:nvPr/>
          </p:nvGrpSpPr>
          <p:grpSpPr bwMode="auto">
            <a:xfrm>
              <a:off x="3646" y="2750"/>
              <a:ext cx="222" cy="272"/>
              <a:chOff x="2983" y="754"/>
              <a:chExt cx="1857" cy="2126"/>
            </a:xfrm>
          </p:grpSpPr>
          <p:sp>
            <p:nvSpPr>
              <p:cNvPr id="38188" name="Freeform 300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Freeform 301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190" name="Freeform 302"/>
            <p:cNvSpPr>
              <a:spLocks/>
            </p:cNvSpPr>
            <p:nvPr/>
          </p:nvSpPr>
          <p:spPr bwMode="auto">
            <a:xfrm>
              <a:off x="3485" y="3505"/>
              <a:ext cx="632" cy="724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91" name="Freeform 303" descr="Джинсовая ткань"/>
            <p:cNvSpPr>
              <a:spLocks/>
            </p:cNvSpPr>
            <p:nvPr/>
          </p:nvSpPr>
          <p:spPr bwMode="auto">
            <a:xfrm>
              <a:off x="3437" y="3112"/>
              <a:ext cx="172" cy="39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192" name="Freeform 304" descr="Джинсовая ткань"/>
            <p:cNvSpPr>
              <a:spLocks/>
            </p:cNvSpPr>
            <p:nvPr/>
          </p:nvSpPr>
          <p:spPr bwMode="auto">
            <a:xfrm flipH="1">
              <a:off x="3978" y="3107"/>
              <a:ext cx="172" cy="39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906" name="Group 340"/>
          <p:cNvGrpSpPr>
            <a:grpSpLocks/>
          </p:cNvGrpSpPr>
          <p:nvPr/>
        </p:nvGrpSpPr>
        <p:grpSpPr bwMode="auto">
          <a:xfrm>
            <a:off x="4787900" y="5541963"/>
            <a:ext cx="2260600" cy="1271587"/>
            <a:chOff x="3055" y="2910"/>
            <a:chExt cx="1424" cy="801"/>
          </a:xfrm>
        </p:grpSpPr>
        <p:sp>
          <p:nvSpPr>
            <p:cNvPr id="38224" name="Freeform 336"/>
            <p:cNvSpPr>
              <a:spLocks/>
            </p:cNvSpPr>
            <p:nvPr/>
          </p:nvSpPr>
          <p:spPr bwMode="auto">
            <a:xfrm rot="18770539" flipH="1">
              <a:off x="3765" y="2966"/>
              <a:ext cx="69" cy="134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0" name="Freeform 322"/>
            <p:cNvSpPr>
              <a:spLocks/>
            </p:cNvSpPr>
            <p:nvPr/>
          </p:nvSpPr>
          <p:spPr bwMode="auto">
            <a:xfrm rot="16310587" flipH="1">
              <a:off x="4273" y="3166"/>
              <a:ext cx="231" cy="180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5" name="Freeform 327"/>
            <p:cNvSpPr>
              <a:spLocks/>
            </p:cNvSpPr>
            <p:nvPr/>
          </p:nvSpPr>
          <p:spPr bwMode="auto">
            <a:xfrm rot="-2286718">
              <a:off x="3310" y="2913"/>
              <a:ext cx="123" cy="273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23" name="AutoShape 335" descr="Джинсовая ткань"/>
            <p:cNvSpPr>
              <a:spLocks noChangeArrowheads="1"/>
            </p:cNvSpPr>
            <p:nvPr/>
          </p:nvSpPr>
          <p:spPr bwMode="auto">
            <a:xfrm rot="-1670952">
              <a:off x="3461" y="3029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25" name="Freeform 337" descr="Джинсовая ткань"/>
            <p:cNvSpPr>
              <a:spLocks/>
            </p:cNvSpPr>
            <p:nvPr/>
          </p:nvSpPr>
          <p:spPr bwMode="auto">
            <a:xfrm>
              <a:off x="3243" y="3020"/>
              <a:ext cx="590" cy="410"/>
            </a:xfrm>
            <a:custGeom>
              <a:avLst/>
              <a:gdLst/>
              <a:ahLst/>
              <a:cxnLst>
                <a:cxn ang="0">
                  <a:pos x="272" y="47"/>
                </a:cxn>
                <a:cxn ang="0">
                  <a:pos x="0" y="229"/>
                </a:cxn>
                <a:cxn ang="0">
                  <a:pos x="408" y="410"/>
                </a:cxn>
                <a:cxn ang="0">
                  <a:pos x="408" y="365"/>
                </a:cxn>
                <a:cxn ang="0">
                  <a:pos x="453" y="274"/>
                </a:cxn>
                <a:cxn ang="0">
                  <a:pos x="544" y="229"/>
                </a:cxn>
                <a:cxn ang="0">
                  <a:pos x="590" y="229"/>
                </a:cxn>
                <a:cxn ang="0">
                  <a:pos x="291" y="55"/>
                </a:cxn>
                <a:cxn ang="0">
                  <a:pos x="272" y="47"/>
                </a:cxn>
              </a:cxnLst>
              <a:rect l="0" t="0" r="r" b="b"/>
              <a:pathLst>
                <a:path w="590" h="410">
                  <a:moveTo>
                    <a:pt x="272" y="47"/>
                  </a:moveTo>
                  <a:lnTo>
                    <a:pt x="0" y="229"/>
                  </a:lnTo>
                  <a:lnTo>
                    <a:pt x="408" y="410"/>
                  </a:lnTo>
                  <a:lnTo>
                    <a:pt x="408" y="365"/>
                  </a:lnTo>
                  <a:lnTo>
                    <a:pt x="453" y="274"/>
                  </a:lnTo>
                  <a:lnTo>
                    <a:pt x="544" y="229"/>
                  </a:lnTo>
                  <a:lnTo>
                    <a:pt x="590" y="229"/>
                  </a:lnTo>
                  <a:cubicBezTo>
                    <a:pt x="266" y="44"/>
                    <a:pt x="159" y="0"/>
                    <a:pt x="291" y="55"/>
                  </a:cubicBezTo>
                  <a:lnTo>
                    <a:pt x="272" y="47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8" name="Group 328"/>
            <p:cNvGrpSpPr>
              <a:grpSpLocks/>
            </p:cNvGrpSpPr>
            <p:nvPr/>
          </p:nvGrpSpPr>
          <p:grpSpPr bwMode="auto">
            <a:xfrm rot="19770664" flipH="1">
              <a:off x="3272" y="2910"/>
              <a:ext cx="198" cy="248"/>
              <a:chOff x="2983" y="754"/>
              <a:chExt cx="1857" cy="2126"/>
            </a:xfrm>
          </p:grpSpPr>
          <p:sp>
            <p:nvSpPr>
              <p:cNvPr id="38217" name="Freeform 329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8" name="Freeform 330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8222" name="AutoShape 334" descr="Джинсовая ткань"/>
            <p:cNvSpPr>
              <a:spLocks noChangeArrowheads="1"/>
            </p:cNvSpPr>
            <p:nvPr/>
          </p:nvSpPr>
          <p:spPr bwMode="auto">
            <a:xfrm rot="-1670952">
              <a:off x="3072" y="3265"/>
              <a:ext cx="310" cy="102"/>
            </a:xfrm>
            <a:prstGeom prst="roundRect">
              <a:avLst>
                <a:gd name="adj" fmla="val 48852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226" name="Freeform 338"/>
            <p:cNvSpPr>
              <a:spLocks/>
            </p:cNvSpPr>
            <p:nvPr/>
          </p:nvSpPr>
          <p:spPr bwMode="auto">
            <a:xfrm>
              <a:off x="3606" y="3234"/>
              <a:ext cx="771" cy="453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45" y="45"/>
                </a:cxn>
                <a:cxn ang="0">
                  <a:pos x="181" y="0"/>
                </a:cxn>
                <a:cxn ang="0">
                  <a:pos x="771" y="45"/>
                </a:cxn>
                <a:cxn ang="0">
                  <a:pos x="726" y="90"/>
                </a:cxn>
                <a:cxn ang="0">
                  <a:pos x="726" y="136"/>
                </a:cxn>
                <a:cxn ang="0">
                  <a:pos x="227" y="136"/>
                </a:cxn>
                <a:cxn ang="0">
                  <a:pos x="499" y="363"/>
                </a:cxn>
                <a:cxn ang="0">
                  <a:pos x="453" y="363"/>
                </a:cxn>
                <a:cxn ang="0">
                  <a:pos x="408" y="363"/>
                </a:cxn>
                <a:cxn ang="0">
                  <a:pos x="408" y="408"/>
                </a:cxn>
                <a:cxn ang="0">
                  <a:pos x="408" y="453"/>
                </a:cxn>
                <a:cxn ang="0">
                  <a:pos x="0" y="181"/>
                </a:cxn>
              </a:cxnLst>
              <a:rect l="0" t="0" r="r" b="b"/>
              <a:pathLst>
                <a:path w="771" h="453">
                  <a:moveTo>
                    <a:pt x="0" y="181"/>
                  </a:moveTo>
                  <a:lnTo>
                    <a:pt x="45" y="45"/>
                  </a:lnTo>
                  <a:lnTo>
                    <a:pt x="181" y="0"/>
                  </a:lnTo>
                  <a:lnTo>
                    <a:pt x="771" y="45"/>
                  </a:lnTo>
                  <a:lnTo>
                    <a:pt x="726" y="90"/>
                  </a:lnTo>
                  <a:lnTo>
                    <a:pt x="726" y="136"/>
                  </a:lnTo>
                  <a:lnTo>
                    <a:pt x="227" y="136"/>
                  </a:lnTo>
                  <a:lnTo>
                    <a:pt x="499" y="363"/>
                  </a:lnTo>
                  <a:lnTo>
                    <a:pt x="453" y="363"/>
                  </a:lnTo>
                  <a:lnTo>
                    <a:pt x="408" y="363"/>
                  </a:lnTo>
                  <a:lnTo>
                    <a:pt x="408" y="408"/>
                  </a:lnTo>
                  <a:lnTo>
                    <a:pt x="408" y="4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767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27" name="Freeform 339"/>
            <p:cNvSpPr>
              <a:spLocks/>
            </p:cNvSpPr>
            <p:nvPr/>
          </p:nvSpPr>
          <p:spPr bwMode="auto">
            <a:xfrm>
              <a:off x="3934" y="3535"/>
              <a:ext cx="214" cy="176"/>
            </a:xfrm>
            <a:custGeom>
              <a:avLst/>
              <a:gdLst/>
              <a:ahLst/>
              <a:cxnLst>
                <a:cxn ang="0">
                  <a:pos x="86" y="152"/>
                </a:cxn>
                <a:cxn ang="0">
                  <a:pos x="32" y="113"/>
                </a:cxn>
                <a:cxn ang="0">
                  <a:pos x="11" y="83"/>
                </a:cxn>
                <a:cxn ang="0">
                  <a:pos x="86" y="17"/>
                </a:cxn>
                <a:cxn ang="0">
                  <a:pos x="128" y="41"/>
                </a:cxn>
                <a:cxn ang="0">
                  <a:pos x="155" y="98"/>
                </a:cxn>
                <a:cxn ang="0">
                  <a:pos x="194" y="107"/>
                </a:cxn>
                <a:cxn ang="0">
                  <a:pos x="212" y="122"/>
                </a:cxn>
                <a:cxn ang="0">
                  <a:pos x="188" y="176"/>
                </a:cxn>
                <a:cxn ang="0">
                  <a:pos x="89" y="158"/>
                </a:cxn>
                <a:cxn ang="0">
                  <a:pos x="86" y="152"/>
                </a:cxn>
              </a:cxnLst>
              <a:rect l="0" t="0" r="r" b="b"/>
              <a:pathLst>
                <a:path w="214" h="176">
                  <a:moveTo>
                    <a:pt x="86" y="152"/>
                  </a:moveTo>
                  <a:cubicBezTo>
                    <a:pt x="63" y="143"/>
                    <a:pt x="50" y="131"/>
                    <a:pt x="32" y="113"/>
                  </a:cubicBezTo>
                  <a:cubicBezTo>
                    <a:pt x="28" y="100"/>
                    <a:pt x="17" y="96"/>
                    <a:pt x="11" y="83"/>
                  </a:cubicBezTo>
                  <a:cubicBezTo>
                    <a:pt x="15" y="0"/>
                    <a:pt x="0" y="13"/>
                    <a:pt x="86" y="17"/>
                  </a:cubicBezTo>
                  <a:cubicBezTo>
                    <a:pt x="104" y="22"/>
                    <a:pt x="114" y="27"/>
                    <a:pt x="128" y="41"/>
                  </a:cubicBezTo>
                  <a:cubicBezTo>
                    <a:pt x="133" y="61"/>
                    <a:pt x="138" y="84"/>
                    <a:pt x="155" y="98"/>
                  </a:cubicBezTo>
                  <a:cubicBezTo>
                    <a:pt x="165" y="106"/>
                    <a:pt x="194" y="107"/>
                    <a:pt x="194" y="107"/>
                  </a:cubicBezTo>
                  <a:cubicBezTo>
                    <a:pt x="200" y="113"/>
                    <a:pt x="211" y="114"/>
                    <a:pt x="212" y="122"/>
                  </a:cubicBezTo>
                  <a:cubicBezTo>
                    <a:pt x="214" y="154"/>
                    <a:pt x="209" y="162"/>
                    <a:pt x="188" y="176"/>
                  </a:cubicBezTo>
                  <a:cubicBezTo>
                    <a:pt x="49" y="166"/>
                    <a:pt x="142" y="176"/>
                    <a:pt x="89" y="158"/>
                  </a:cubicBezTo>
                  <a:cubicBezTo>
                    <a:pt x="84" y="151"/>
                    <a:pt x="59" y="132"/>
                    <a:pt x="86" y="15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213" name="Freeform 325"/>
            <p:cNvSpPr>
              <a:spLocks/>
            </p:cNvSpPr>
            <p:nvPr/>
          </p:nvSpPr>
          <p:spPr bwMode="auto">
            <a:xfrm>
              <a:off x="3055" y="3366"/>
              <a:ext cx="69" cy="134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85775"/>
            <a:ext cx="8080375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hlink"/>
                </a:solidFill>
                <a:latin typeface="Bookman Old Style" pitchFamily="18" charset="0"/>
              </a:rPr>
              <a:t>ПРАВИЛА </a:t>
            </a: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ДОРОЖНОГО </a:t>
            </a:r>
            <a:r>
              <a:rPr lang="ru-RU" sz="2800" b="1" dirty="0">
                <a:solidFill>
                  <a:srgbClr val="66FF33"/>
                </a:solidFill>
                <a:latin typeface="Bookman Old Style" pitchFamily="18" charset="0"/>
              </a:rPr>
              <a:t>ДВИЖЕНИЯ </a:t>
            </a:r>
            <a:br>
              <a:rPr lang="ru-RU" sz="2800" b="1" dirty="0">
                <a:solidFill>
                  <a:srgbClr val="66FF33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Bookman Old Style" pitchFamily="18" charset="0"/>
              </a:rPr>
              <a:t>являются основополагающим документом.</a:t>
            </a:r>
            <a:r>
              <a:rPr lang="ru-RU" sz="28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835150"/>
            <a:ext cx="5834063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Clr>
                <a:srgbClr val="FF0000"/>
              </a:buClr>
            </a:pPr>
            <a:endParaRPr lang="ru-RU" sz="2600" dirty="0"/>
          </a:p>
          <a:p>
            <a:pPr algn="just"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Все участники дорожного движения должны строго выполнять их требования.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/>
              <a:t> </a:t>
            </a:r>
          </a:p>
          <a:p>
            <a:pPr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Чаще всего школьники выступают в роли пешеходов.</a:t>
            </a:r>
          </a:p>
          <a:p>
            <a:pPr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600" dirty="0"/>
              <a:t> </a:t>
            </a:r>
          </a:p>
          <a:p>
            <a:pPr algn="just">
              <a:lnSpc>
                <a:spcPct val="70000"/>
              </a:lnSpc>
              <a:buClr>
                <a:srgbClr val="FF0000"/>
              </a:buClr>
            </a:pPr>
            <a:r>
              <a:rPr lang="ru-RU" sz="2600" dirty="0"/>
              <a:t>Чтобы до минимума сократить число ДТП и травматизм среди пешеходов-школьников, </a:t>
            </a:r>
            <a:r>
              <a:rPr lang="ru-RU" sz="2600" b="1" dirty="0">
                <a:solidFill>
                  <a:srgbClr val="FF0000"/>
                </a:solidFill>
              </a:rPr>
              <a:t>необходимо выполнять </a:t>
            </a:r>
            <a:r>
              <a:rPr lang="ru-RU" sz="2600" b="1" dirty="0" smtClean="0">
                <a:solidFill>
                  <a:srgbClr val="FF0000"/>
                </a:solidFill>
              </a:rPr>
              <a:t>правила </a:t>
            </a:r>
            <a:r>
              <a:rPr lang="ru-RU" sz="2600" b="1" dirty="0">
                <a:solidFill>
                  <a:srgbClr val="FF0000"/>
                </a:solidFill>
              </a:rPr>
              <a:t>безопасности поведения на дорогах.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063" y="2205038"/>
            <a:ext cx="33099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1" name="Picture 87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52963"/>
            <a:ext cx="32035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-26988"/>
            <a:ext cx="6769100" cy="1143001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Участниками дорожного движения являются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635375" y="58769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/>
              <a:t>транспортные средства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06363" y="620713"/>
            <a:ext cx="2160587" cy="3744912"/>
            <a:chOff x="67" y="391"/>
            <a:chExt cx="1361" cy="235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67" y="391"/>
              <a:ext cx="1361" cy="2359"/>
              <a:chOff x="2562" y="754"/>
              <a:chExt cx="1361" cy="2359"/>
            </a:xfrm>
          </p:grpSpPr>
          <p:sp>
            <p:nvSpPr>
              <p:cNvPr id="21528" name="Freeform 24"/>
              <p:cNvSpPr>
                <a:spLocks/>
              </p:cNvSpPr>
              <p:nvPr/>
            </p:nvSpPr>
            <p:spPr bwMode="auto">
              <a:xfrm flipH="1">
                <a:off x="3515" y="2816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7" name="Freeform 23"/>
              <p:cNvSpPr>
                <a:spLocks/>
              </p:cNvSpPr>
              <p:nvPr/>
            </p:nvSpPr>
            <p:spPr bwMode="auto">
              <a:xfrm>
                <a:off x="2562" y="2818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 flipH="1">
                <a:off x="3651" y="1797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5" name="Freeform 21"/>
              <p:cNvSpPr>
                <a:spLocks/>
              </p:cNvSpPr>
              <p:nvPr/>
            </p:nvSpPr>
            <p:spPr bwMode="auto">
              <a:xfrm>
                <a:off x="2668" y="1797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0" name="Freeform 16"/>
              <p:cNvSpPr>
                <a:spLocks/>
              </p:cNvSpPr>
              <p:nvPr/>
            </p:nvSpPr>
            <p:spPr bwMode="auto">
              <a:xfrm>
                <a:off x="2849" y="1147"/>
                <a:ext cx="711" cy="832"/>
              </a:xfrm>
              <a:custGeom>
                <a:avLst/>
                <a:gdLst/>
                <a:ahLst/>
                <a:cxnLst>
                  <a:cxn ang="0">
                    <a:pos x="356" y="15"/>
                  </a:cxn>
                  <a:cxn ang="0">
                    <a:pos x="38" y="197"/>
                  </a:cxn>
                  <a:cxn ang="0">
                    <a:pos x="129" y="877"/>
                  </a:cxn>
                  <a:cxn ang="0">
                    <a:pos x="673" y="968"/>
                  </a:cxn>
                  <a:cxn ang="0">
                    <a:pos x="809" y="333"/>
                  </a:cxn>
                  <a:cxn ang="0">
                    <a:pos x="718" y="106"/>
                  </a:cxn>
                  <a:cxn ang="0">
                    <a:pos x="356" y="15"/>
                  </a:cxn>
                </a:cxnLst>
                <a:rect l="0" t="0" r="r" b="b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auto">
              <a:xfrm>
                <a:off x="3131" y="798"/>
                <a:ext cx="218" cy="448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30" y="433"/>
                  </a:cxn>
                  <a:cxn ang="0">
                    <a:pos x="192" y="418"/>
                  </a:cxn>
                  <a:cxn ang="0">
                    <a:pos x="140" y="270"/>
                  </a:cxn>
                  <a:cxn ang="0">
                    <a:pos x="89" y="130"/>
                  </a:cxn>
                  <a:cxn ang="0">
                    <a:pos x="0" y="256"/>
                  </a:cxn>
                </a:cxnLst>
                <a:rect l="0" t="0" r="r" b="b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983" y="754"/>
                <a:ext cx="351" cy="408"/>
                <a:chOff x="2983" y="754"/>
                <a:chExt cx="1857" cy="2126"/>
              </a:xfrm>
            </p:grpSpPr>
            <p:sp>
              <p:nvSpPr>
                <p:cNvPr id="21515" name="Freeform 11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/>
                  <a:ahLst/>
                  <a:cxnLst>
                    <a:cxn ang="0">
                      <a:pos x="820" y="7"/>
                    </a:cxn>
                    <a:cxn ang="0">
                      <a:pos x="539" y="81"/>
                    </a:cxn>
                    <a:cxn ang="0">
                      <a:pos x="333" y="192"/>
                    </a:cxn>
                    <a:cxn ang="0">
                      <a:pos x="222" y="302"/>
                    </a:cxn>
                    <a:cxn ang="0">
                      <a:pos x="89" y="516"/>
                    </a:cxn>
                    <a:cxn ang="0">
                      <a:pos x="170" y="627"/>
                    </a:cxn>
                    <a:cxn ang="0">
                      <a:pos x="155" y="1070"/>
                    </a:cxn>
                    <a:cxn ang="0">
                      <a:pos x="96" y="1196"/>
                    </a:cxn>
                    <a:cxn ang="0">
                      <a:pos x="0" y="1366"/>
                    </a:cxn>
                    <a:cxn ang="0">
                      <a:pos x="185" y="1580"/>
                    </a:cxn>
                    <a:cxn ang="0">
                      <a:pos x="237" y="1632"/>
                    </a:cxn>
                    <a:cxn ang="0">
                      <a:pos x="355" y="1764"/>
                    </a:cxn>
                    <a:cxn ang="0">
                      <a:pos x="569" y="2067"/>
                    </a:cxn>
                    <a:cxn ang="0">
                      <a:pos x="857" y="2052"/>
                    </a:cxn>
                    <a:cxn ang="0">
                      <a:pos x="1005" y="1956"/>
                    </a:cxn>
                    <a:cxn ang="0">
                      <a:pos x="1167" y="1816"/>
                    </a:cxn>
                    <a:cxn ang="0">
                      <a:pos x="1293" y="1683"/>
                    </a:cxn>
                    <a:cxn ang="0">
                      <a:pos x="1330" y="1609"/>
                    </a:cxn>
                    <a:cxn ang="0">
                      <a:pos x="1389" y="1462"/>
                    </a:cxn>
                    <a:cxn ang="0">
                      <a:pos x="1485" y="1373"/>
                    </a:cxn>
                    <a:cxn ang="0">
                      <a:pos x="1573" y="1255"/>
                    </a:cxn>
                    <a:cxn ang="0">
                      <a:pos x="1640" y="1107"/>
                    </a:cxn>
                    <a:cxn ang="0">
                      <a:pos x="1485" y="967"/>
                    </a:cxn>
                    <a:cxn ang="0">
                      <a:pos x="1359" y="967"/>
                    </a:cxn>
                    <a:cxn ang="0">
                      <a:pos x="1293" y="886"/>
                    </a:cxn>
                    <a:cxn ang="0">
                      <a:pos x="1204" y="672"/>
                    </a:cxn>
                    <a:cxn ang="0">
                      <a:pos x="997" y="539"/>
                    </a:cxn>
                    <a:cxn ang="0">
                      <a:pos x="975" y="295"/>
                    </a:cxn>
                    <a:cxn ang="0">
                      <a:pos x="909" y="324"/>
                    </a:cxn>
                    <a:cxn ang="0">
                      <a:pos x="643" y="391"/>
                    </a:cxn>
                    <a:cxn ang="0">
                      <a:pos x="599" y="413"/>
                    </a:cxn>
                    <a:cxn ang="0">
                      <a:pos x="473" y="531"/>
                    </a:cxn>
                    <a:cxn ang="0">
                      <a:pos x="67" y="605"/>
                    </a:cxn>
                  </a:cxnLst>
                  <a:rect l="0" t="0" r="r" b="b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/>
                  <a:ahLst/>
                  <a:cxnLst>
                    <a:cxn ang="0">
                      <a:pos x="897" y="317"/>
                    </a:cxn>
                    <a:cxn ang="0">
                      <a:pos x="683" y="369"/>
                    </a:cxn>
                    <a:cxn ang="0">
                      <a:pos x="572" y="406"/>
                    </a:cxn>
                    <a:cxn ang="0">
                      <a:pos x="520" y="435"/>
                    </a:cxn>
                    <a:cxn ang="0">
                      <a:pos x="343" y="546"/>
                    </a:cxn>
                    <a:cxn ang="0">
                      <a:pos x="181" y="554"/>
                    </a:cxn>
                    <a:cxn ang="0">
                      <a:pos x="18" y="546"/>
                    </a:cxn>
                    <a:cxn ang="0">
                      <a:pos x="63" y="502"/>
                    </a:cxn>
                    <a:cxn ang="0">
                      <a:pos x="114" y="428"/>
                    </a:cxn>
                    <a:cxn ang="0">
                      <a:pos x="247" y="214"/>
                    </a:cxn>
                    <a:cxn ang="0">
                      <a:pos x="269" y="192"/>
                    </a:cxn>
                    <a:cxn ang="0">
                      <a:pos x="299" y="177"/>
                    </a:cxn>
                    <a:cxn ang="0">
                      <a:pos x="314" y="155"/>
                    </a:cxn>
                    <a:cxn ang="0">
                      <a:pos x="380" y="125"/>
                    </a:cxn>
                    <a:cxn ang="0">
                      <a:pos x="491" y="59"/>
                    </a:cxn>
                    <a:cxn ang="0">
                      <a:pos x="565" y="0"/>
                    </a:cxn>
                    <a:cxn ang="0">
                      <a:pos x="1222" y="22"/>
                    </a:cxn>
                    <a:cxn ang="0">
                      <a:pos x="1362" y="44"/>
                    </a:cxn>
                    <a:cxn ang="0">
                      <a:pos x="1443" y="66"/>
                    </a:cxn>
                    <a:cxn ang="0">
                      <a:pos x="1547" y="140"/>
                    </a:cxn>
                    <a:cxn ang="0">
                      <a:pos x="1650" y="214"/>
                    </a:cxn>
                    <a:cxn ang="0">
                      <a:pos x="1739" y="332"/>
                    </a:cxn>
                    <a:cxn ang="0">
                      <a:pos x="1761" y="664"/>
                    </a:cxn>
                    <a:cxn ang="0">
                      <a:pos x="1783" y="967"/>
                    </a:cxn>
                    <a:cxn ang="0">
                      <a:pos x="1798" y="1152"/>
                    </a:cxn>
                    <a:cxn ang="0">
                      <a:pos x="1850" y="1447"/>
                    </a:cxn>
                    <a:cxn ang="0">
                      <a:pos x="1835" y="1491"/>
                    </a:cxn>
                    <a:cxn ang="0">
                      <a:pos x="1783" y="1477"/>
                    </a:cxn>
                    <a:cxn ang="0">
                      <a:pos x="1650" y="1403"/>
                    </a:cxn>
                    <a:cxn ang="0">
                      <a:pos x="1613" y="1388"/>
                    </a:cxn>
                    <a:cxn ang="0">
                      <a:pos x="1569" y="1358"/>
                    </a:cxn>
                    <a:cxn ang="0">
                      <a:pos x="1532" y="1322"/>
                    </a:cxn>
                    <a:cxn ang="0">
                      <a:pos x="1495" y="1277"/>
                    </a:cxn>
                    <a:cxn ang="0">
                      <a:pos x="1532" y="1203"/>
                    </a:cxn>
                    <a:cxn ang="0">
                      <a:pos x="1576" y="1174"/>
                    </a:cxn>
                    <a:cxn ang="0">
                      <a:pos x="1554" y="915"/>
                    </a:cxn>
                    <a:cxn ang="0">
                      <a:pos x="1466" y="952"/>
                    </a:cxn>
                    <a:cxn ang="0">
                      <a:pos x="1466" y="952"/>
                    </a:cxn>
                    <a:cxn ang="0">
                      <a:pos x="1384" y="982"/>
                    </a:cxn>
                    <a:cxn ang="0">
                      <a:pos x="1340" y="1011"/>
                    </a:cxn>
                    <a:cxn ang="0">
                      <a:pos x="1237" y="1026"/>
                    </a:cxn>
                    <a:cxn ang="0">
                      <a:pos x="1170" y="1011"/>
                    </a:cxn>
                    <a:cxn ang="0">
                      <a:pos x="1155" y="989"/>
                    </a:cxn>
                    <a:cxn ang="0">
                      <a:pos x="1185" y="805"/>
                    </a:cxn>
                    <a:cxn ang="0">
                      <a:pos x="1089" y="657"/>
                    </a:cxn>
                    <a:cxn ang="0">
                      <a:pos x="971" y="598"/>
                    </a:cxn>
                    <a:cxn ang="0">
                      <a:pos x="882" y="517"/>
                    </a:cxn>
                    <a:cxn ang="0">
                      <a:pos x="867" y="472"/>
                    </a:cxn>
                    <a:cxn ang="0">
                      <a:pos x="816" y="325"/>
                    </a:cxn>
                  </a:cxnLst>
                  <a:rect l="0" t="0" r="r" b="b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lnTo>
                        <a:pt x="1466" y="952"/>
                      </a:ln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22" name="Freeform 18"/>
              <p:cNvSpPr>
                <a:spLocks/>
              </p:cNvSpPr>
              <p:nvPr/>
            </p:nvSpPr>
            <p:spPr bwMode="auto">
              <a:xfrm>
                <a:off x="2730" y="1888"/>
                <a:ext cx="998" cy="1088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907"/>
                  </a:cxn>
                  <a:cxn ang="0">
                    <a:pos x="272" y="952"/>
                  </a:cxn>
                  <a:cxn ang="0">
                    <a:pos x="499" y="227"/>
                  </a:cxn>
                  <a:cxn ang="0">
                    <a:pos x="726" y="952"/>
                  </a:cxn>
                  <a:cxn ang="0">
                    <a:pos x="998" y="907"/>
                  </a:cxn>
                  <a:cxn ang="0">
                    <a:pos x="726" y="0"/>
                  </a:cxn>
                  <a:cxn ang="0">
                    <a:pos x="272" y="0"/>
                  </a:cxn>
                </a:cxnLst>
                <a:rect l="0" t="0" r="r" b="b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auto">
              <a:xfrm>
                <a:off x="2653" y="1298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4" name="Freeform 20"/>
              <p:cNvSpPr>
                <a:spLocks/>
              </p:cNvSpPr>
              <p:nvPr/>
            </p:nvSpPr>
            <p:spPr bwMode="auto">
              <a:xfrm flipH="1">
                <a:off x="3508" y="1291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40" y="976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водители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690688" y="947738"/>
            <a:ext cx="2160587" cy="3744912"/>
            <a:chOff x="1519" y="845"/>
            <a:chExt cx="1361" cy="2359"/>
          </a:xfrm>
        </p:grpSpPr>
        <p:sp>
          <p:nvSpPr>
            <p:cNvPr id="21531" name="Freeform 27"/>
            <p:cNvSpPr>
              <a:spLocks/>
            </p:cNvSpPr>
            <p:nvPr/>
          </p:nvSpPr>
          <p:spPr bwMode="auto">
            <a:xfrm flipH="1">
              <a:off x="2472" y="2907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1519" y="2909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 flipH="1">
              <a:off x="2608" y="188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auto">
            <a:xfrm>
              <a:off x="1625" y="188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auto">
            <a:xfrm>
              <a:off x="1806" y="1238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auto">
            <a:xfrm>
              <a:off x="2088" y="889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40" y="845"/>
              <a:ext cx="351" cy="408"/>
              <a:chOff x="2983" y="754"/>
              <a:chExt cx="1857" cy="2126"/>
            </a:xfrm>
          </p:grpSpPr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1687" y="1979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8D7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auto">
            <a:xfrm>
              <a:off x="1610" y="138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auto">
            <a:xfrm flipH="1">
              <a:off x="2465" y="1382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26E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801" y="143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пешеходы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275013" y="1123950"/>
            <a:ext cx="2160587" cy="3816350"/>
            <a:chOff x="3107" y="890"/>
            <a:chExt cx="1361" cy="2404"/>
          </a:xfrm>
        </p:grpSpPr>
        <p:sp>
          <p:nvSpPr>
            <p:cNvPr id="21543" name="Freeform 39"/>
            <p:cNvSpPr>
              <a:spLocks/>
            </p:cNvSpPr>
            <p:nvPr/>
          </p:nvSpPr>
          <p:spPr bwMode="auto">
            <a:xfrm flipH="1">
              <a:off x="4060" y="2997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auto">
            <a:xfrm>
              <a:off x="3107" y="2999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 flipH="1">
              <a:off x="4196" y="197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auto">
            <a:xfrm>
              <a:off x="3213" y="1978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auto">
            <a:xfrm>
              <a:off x="3394" y="1328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auto">
            <a:xfrm>
              <a:off x="3676" y="979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528" y="935"/>
              <a:ext cx="351" cy="408"/>
              <a:chOff x="2983" y="754"/>
              <a:chExt cx="1857" cy="2126"/>
            </a:xfrm>
          </p:grpSpPr>
          <p:sp>
            <p:nvSpPr>
              <p:cNvPr id="21550" name="Freeform 46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52" name="Freeform 48"/>
            <p:cNvSpPr>
              <a:spLocks/>
            </p:cNvSpPr>
            <p:nvPr/>
          </p:nvSpPr>
          <p:spPr bwMode="auto">
            <a:xfrm>
              <a:off x="3275" y="2069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Freeform 49"/>
            <p:cNvSpPr>
              <a:spLocks/>
            </p:cNvSpPr>
            <p:nvPr/>
          </p:nvSpPr>
          <p:spPr bwMode="auto">
            <a:xfrm>
              <a:off x="3198" y="1479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Freeform 50"/>
            <p:cNvSpPr>
              <a:spLocks/>
            </p:cNvSpPr>
            <p:nvPr/>
          </p:nvSpPr>
          <p:spPr bwMode="auto">
            <a:xfrm flipH="1">
              <a:off x="4053" y="1472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170A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06" y="1525"/>
              <a:ext cx="9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ru-RU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работники ГИБДД</a:t>
              </a: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3515" y="890"/>
              <a:ext cx="363" cy="181"/>
            </a:xfrm>
            <a:prstGeom prst="rect">
              <a:avLst/>
            </a:prstGeom>
            <a:solidFill>
              <a:srgbClr val="0170A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3424" y="1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4930775" y="1411288"/>
            <a:ext cx="2160588" cy="3744912"/>
            <a:chOff x="3106" y="889"/>
            <a:chExt cx="1361" cy="2359"/>
          </a:xfrm>
        </p:grpSpPr>
        <p:sp>
          <p:nvSpPr>
            <p:cNvPr id="21561" name="Freeform 57"/>
            <p:cNvSpPr>
              <a:spLocks/>
            </p:cNvSpPr>
            <p:nvPr/>
          </p:nvSpPr>
          <p:spPr bwMode="auto">
            <a:xfrm flipH="1">
              <a:off x="4059" y="2951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3106" y="889"/>
              <a:ext cx="1232" cy="2359"/>
              <a:chOff x="3106" y="889"/>
              <a:chExt cx="1232" cy="2359"/>
            </a:xfrm>
          </p:grpSpPr>
          <p:sp>
            <p:nvSpPr>
              <p:cNvPr id="21562" name="Freeform 58"/>
              <p:cNvSpPr>
                <a:spLocks/>
              </p:cNvSpPr>
              <p:nvPr/>
            </p:nvSpPr>
            <p:spPr bwMode="auto">
              <a:xfrm>
                <a:off x="3106" y="2953"/>
                <a:ext cx="408" cy="295"/>
              </a:xfrm>
              <a:custGeom>
                <a:avLst/>
                <a:gdLst/>
                <a:ahLst/>
                <a:cxnLst>
                  <a:cxn ang="0">
                    <a:pos x="695" y="68"/>
                  </a:cxn>
                  <a:cxn ang="0">
                    <a:pos x="650" y="204"/>
                  </a:cxn>
                  <a:cxn ang="0">
                    <a:pos x="559" y="249"/>
                  </a:cxn>
                  <a:cxn ang="0">
                    <a:pos x="196" y="295"/>
                  </a:cxn>
                  <a:cxn ang="0">
                    <a:pos x="60" y="385"/>
                  </a:cxn>
                  <a:cxn ang="0">
                    <a:pos x="60" y="476"/>
                  </a:cxn>
                  <a:cxn ang="0">
                    <a:pos x="423" y="476"/>
                  </a:cxn>
                  <a:cxn ang="0">
                    <a:pos x="650" y="385"/>
                  </a:cxn>
                  <a:cxn ang="0">
                    <a:pos x="740" y="431"/>
                  </a:cxn>
                  <a:cxn ang="0">
                    <a:pos x="740" y="476"/>
                  </a:cxn>
                  <a:cxn ang="0">
                    <a:pos x="967" y="476"/>
                  </a:cxn>
                  <a:cxn ang="0">
                    <a:pos x="967" y="68"/>
                  </a:cxn>
                  <a:cxn ang="0">
                    <a:pos x="695" y="68"/>
                  </a:cxn>
                </a:cxnLst>
                <a:rect l="0" t="0" r="r" b="b"/>
                <a:pathLst>
                  <a:path w="1012" h="544">
                    <a:moveTo>
                      <a:pt x="695" y="68"/>
                    </a:moveTo>
                    <a:cubicBezTo>
                      <a:pt x="642" y="91"/>
                      <a:pt x="673" y="174"/>
                      <a:pt x="650" y="204"/>
                    </a:cubicBezTo>
                    <a:cubicBezTo>
                      <a:pt x="627" y="234"/>
                      <a:pt x="635" y="234"/>
                      <a:pt x="559" y="249"/>
                    </a:cubicBezTo>
                    <a:cubicBezTo>
                      <a:pt x="483" y="264"/>
                      <a:pt x="279" y="272"/>
                      <a:pt x="196" y="295"/>
                    </a:cubicBezTo>
                    <a:cubicBezTo>
                      <a:pt x="113" y="318"/>
                      <a:pt x="83" y="355"/>
                      <a:pt x="60" y="385"/>
                    </a:cubicBezTo>
                    <a:cubicBezTo>
                      <a:pt x="37" y="415"/>
                      <a:pt x="0" y="461"/>
                      <a:pt x="60" y="476"/>
                    </a:cubicBezTo>
                    <a:cubicBezTo>
                      <a:pt x="120" y="491"/>
                      <a:pt x="325" y="491"/>
                      <a:pt x="423" y="476"/>
                    </a:cubicBezTo>
                    <a:cubicBezTo>
                      <a:pt x="521" y="461"/>
                      <a:pt x="597" y="392"/>
                      <a:pt x="650" y="385"/>
                    </a:cubicBezTo>
                    <a:cubicBezTo>
                      <a:pt x="703" y="378"/>
                      <a:pt x="725" y="416"/>
                      <a:pt x="740" y="431"/>
                    </a:cubicBezTo>
                    <a:cubicBezTo>
                      <a:pt x="755" y="446"/>
                      <a:pt x="702" y="469"/>
                      <a:pt x="740" y="476"/>
                    </a:cubicBezTo>
                    <a:cubicBezTo>
                      <a:pt x="778" y="483"/>
                      <a:pt x="929" y="544"/>
                      <a:pt x="967" y="476"/>
                    </a:cubicBezTo>
                    <a:cubicBezTo>
                      <a:pt x="1005" y="408"/>
                      <a:pt x="1012" y="136"/>
                      <a:pt x="967" y="68"/>
                    </a:cubicBezTo>
                    <a:cubicBezTo>
                      <a:pt x="922" y="0"/>
                      <a:pt x="748" y="45"/>
                      <a:pt x="695" y="6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auto">
              <a:xfrm flipH="1">
                <a:off x="4195" y="1932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4" name="Freeform 60"/>
              <p:cNvSpPr>
                <a:spLocks/>
              </p:cNvSpPr>
              <p:nvPr/>
            </p:nvSpPr>
            <p:spPr bwMode="auto">
              <a:xfrm>
                <a:off x="3212" y="1932"/>
                <a:ext cx="121" cy="220"/>
              </a:xfrm>
              <a:custGeom>
                <a:avLst/>
                <a:gdLst/>
                <a:ahLst/>
                <a:cxnLst>
                  <a:cxn ang="0">
                    <a:pos x="340" y="46"/>
                  </a:cxn>
                  <a:cxn ang="0">
                    <a:pos x="23" y="635"/>
                  </a:cxn>
                  <a:cxn ang="0">
                    <a:pos x="204" y="1044"/>
                  </a:cxn>
                  <a:cxn ang="0">
                    <a:pos x="477" y="862"/>
                  </a:cxn>
                  <a:cxn ang="0">
                    <a:pos x="431" y="726"/>
                  </a:cxn>
                  <a:cxn ang="0">
                    <a:pos x="295" y="817"/>
                  </a:cxn>
                  <a:cxn ang="0">
                    <a:pos x="250" y="681"/>
                  </a:cxn>
                  <a:cxn ang="0">
                    <a:pos x="386" y="635"/>
                  </a:cxn>
                  <a:cxn ang="0">
                    <a:pos x="340" y="272"/>
                  </a:cxn>
                  <a:cxn ang="0">
                    <a:pos x="431" y="726"/>
                  </a:cxn>
                  <a:cxn ang="0">
                    <a:pos x="613" y="681"/>
                  </a:cxn>
                  <a:cxn ang="0">
                    <a:pos x="567" y="363"/>
                  </a:cxn>
                  <a:cxn ang="0">
                    <a:pos x="613" y="91"/>
                  </a:cxn>
                  <a:cxn ang="0">
                    <a:pos x="386" y="0"/>
                  </a:cxn>
                  <a:cxn ang="0">
                    <a:pos x="340" y="91"/>
                  </a:cxn>
                </a:cxnLst>
                <a:rect l="0" t="0" r="r" b="b"/>
                <a:pathLst>
                  <a:path w="643" h="1082">
                    <a:moveTo>
                      <a:pt x="340" y="46"/>
                    </a:moveTo>
                    <a:cubicBezTo>
                      <a:pt x="193" y="257"/>
                      <a:pt x="46" y="469"/>
                      <a:pt x="23" y="635"/>
                    </a:cubicBezTo>
                    <a:cubicBezTo>
                      <a:pt x="0" y="801"/>
                      <a:pt x="129" y="1006"/>
                      <a:pt x="204" y="1044"/>
                    </a:cubicBezTo>
                    <a:cubicBezTo>
                      <a:pt x="279" y="1082"/>
                      <a:pt x="439" y="915"/>
                      <a:pt x="477" y="862"/>
                    </a:cubicBezTo>
                    <a:cubicBezTo>
                      <a:pt x="515" y="809"/>
                      <a:pt x="461" y="733"/>
                      <a:pt x="431" y="726"/>
                    </a:cubicBezTo>
                    <a:cubicBezTo>
                      <a:pt x="401" y="719"/>
                      <a:pt x="325" y="824"/>
                      <a:pt x="295" y="817"/>
                    </a:cubicBezTo>
                    <a:cubicBezTo>
                      <a:pt x="265" y="810"/>
                      <a:pt x="235" y="711"/>
                      <a:pt x="250" y="681"/>
                    </a:cubicBezTo>
                    <a:cubicBezTo>
                      <a:pt x="265" y="651"/>
                      <a:pt x="371" y="703"/>
                      <a:pt x="386" y="635"/>
                    </a:cubicBezTo>
                    <a:cubicBezTo>
                      <a:pt x="401" y="567"/>
                      <a:pt x="333" y="257"/>
                      <a:pt x="340" y="272"/>
                    </a:cubicBezTo>
                    <a:cubicBezTo>
                      <a:pt x="347" y="287"/>
                      <a:pt x="386" y="658"/>
                      <a:pt x="431" y="726"/>
                    </a:cubicBezTo>
                    <a:cubicBezTo>
                      <a:pt x="476" y="794"/>
                      <a:pt x="590" y="742"/>
                      <a:pt x="613" y="681"/>
                    </a:cubicBezTo>
                    <a:cubicBezTo>
                      <a:pt x="636" y="620"/>
                      <a:pt x="567" y="461"/>
                      <a:pt x="567" y="363"/>
                    </a:cubicBezTo>
                    <a:cubicBezTo>
                      <a:pt x="567" y="265"/>
                      <a:pt x="643" y="151"/>
                      <a:pt x="613" y="91"/>
                    </a:cubicBezTo>
                    <a:cubicBezTo>
                      <a:pt x="583" y="31"/>
                      <a:pt x="431" y="0"/>
                      <a:pt x="386" y="0"/>
                    </a:cubicBezTo>
                    <a:cubicBezTo>
                      <a:pt x="341" y="0"/>
                      <a:pt x="340" y="45"/>
                      <a:pt x="340" y="91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5" name="Freeform 61" descr="Джинсовая ткань"/>
              <p:cNvSpPr>
                <a:spLocks/>
              </p:cNvSpPr>
              <p:nvPr/>
            </p:nvSpPr>
            <p:spPr bwMode="auto">
              <a:xfrm>
                <a:off x="3393" y="1282"/>
                <a:ext cx="711" cy="832"/>
              </a:xfrm>
              <a:custGeom>
                <a:avLst/>
                <a:gdLst/>
                <a:ahLst/>
                <a:cxnLst>
                  <a:cxn ang="0">
                    <a:pos x="356" y="15"/>
                  </a:cxn>
                  <a:cxn ang="0">
                    <a:pos x="38" y="197"/>
                  </a:cxn>
                  <a:cxn ang="0">
                    <a:pos x="129" y="877"/>
                  </a:cxn>
                  <a:cxn ang="0">
                    <a:pos x="673" y="968"/>
                  </a:cxn>
                  <a:cxn ang="0">
                    <a:pos x="809" y="333"/>
                  </a:cxn>
                  <a:cxn ang="0">
                    <a:pos x="718" y="106"/>
                  </a:cxn>
                  <a:cxn ang="0">
                    <a:pos x="356" y="15"/>
                  </a:cxn>
                </a:cxnLst>
                <a:rect l="0" t="0" r="r" b="b"/>
                <a:pathLst>
                  <a:path w="816" h="1059">
                    <a:moveTo>
                      <a:pt x="356" y="15"/>
                    </a:moveTo>
                    <a:cubicBezTo>
                      <a:pt x="243" y="30"/>
                      <a:pt x="76" y="53"/>
                      <a:pt x="38" y="197"/>
                    </a:cubicBezTo>
                    <a:cubicBezTo>
                      <a:pt x="0" y="341"/>
                      <a:pt x="23" y="749"/>
                      <a:pt x="129" y="877"/>
                    </a:cubicBezTo>
                    <a:cubicBezTo>
                      <a:pt x="235" y="1005"/>
                      <a:pt x="560" y="1059"/>
                      <a:pt x="673" y="968"/>
                    </a:cubicBezTo>
                    <a:cubicBezTo>
                      <a:pt x="786" y="877"/>
                      <a:pt x="802" y="477"/>
                      <a:pt x="809" y="333"/>
                    </a:cubicBezTo>
                    <a:cubicBezTo>
                      <a:pt x="816" y="189"/>
                      <a:pt x="794" y="159"/>
                      <a:pt x="718" y="106"/>
                    </a:cubicBezTo>
                    <a:cubicBezTo>
                      <a:pt x="642" y="53"/>
                      <a:pt x="469" y="0"/>
                      <a:pt x="356" y="15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6" name="Freeform 62"/>
              <p:cNvSpPr>
                <a:spLocks/>
              </p:cNvSpPr>
              <p:nvPr/>
            </p:nvSpPr>
            <p:spPr bwMode="auto">
              <a:xfrm>
                <a:off x="3675" y="933"/>
                <a:ext cx="218" cy="448"/>
              </a:xfrm>
              <a:custGeom>
                <a:avLst/>
                <a:gdLst/>
                <a:ahLst/>
                <a:cxnLst>
                  <a:cxn ang="0">
                    <a:pos x="0" y="256"/>
                  </a:cxn>
                  <a:cxn ang="0">
                    <a:pos x="30" y="433"/>
                  </a:cxn>
                  <a:cxn ang="0">
                    <a:pos x="192" y="418"/>
                  </a:cxn>
                  <a:cxn ang="0">
                    <a:pos x="140" y="270"/>
                  </a:cxn>
                  <a:cxn ang="0">
                    <a:pos x="89" y="130"/>
                  </a:cxn>
                  <a:cxn ang="0">
                    <a:pos x="0" y="256"/>
                  </a:cxn>
                </a:cxnLst>
                <a:rect l="0" t="0" r="r" b="b"/>
                <a:pathLst>
                  <a:path w="218" h="448">
                    <a:moveTo>
                      <a:pt x="0" y="256"/>
                    </a:moveTo>
                    <a:cubicBezTo>
                      <a:pt x="14" y="315"/>
                      <a:pt x="9" y="375"/>
                      <a:pt x="30" y="433"/>
                    </a:cubicBezTo>
                    <a:cubicBezTo>
                      <a:pt x="84" y="428"/>
                      <a:pt x="147" y="448"/>
                      <a:pt x="192" y="418"/>
                    </a:cubicBezTo>
                    <a:cubicBezTo>
                      <a:pt x="218" y="401"/>
                      <a:pt x="158" y="288"/>
                      <a:pt x="140" y="270"/>
                    </a:cubicBezTo>
                    <a:cubicBezTo>
                      <a:pt x="119" y="0"/>
                      <a:pt x="167" y="77"/>
                      <a:pt x="89" y="130"/>
                    </a:cubicBezTo>
                    <a:cubicBezTo>
                      <a:pt x="65" y="178"/>
                      <a:pt x="24" y="207"/>
                      <a:pt x="0" y="256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>
                <a:off x="3527" y="889"/>
                <a:ext cx="351" cy="408"/>
                <a:chOff x="2983" y="754"/>
                <a:chExt cx="1857" cy="2126"/>
              </a:xfrm>
            </p:grpSpPr>
            <p:sp>
              <p:nvSpPr>
                <p:cNvPr id="21568" name="Freeform 64"/>
                <p:cNvSpPr>
                  <a:spLocks/>
                </p:cNvSpPr>
                <p:nvPr/>
              </p:nvSpPr>
              <p:spPr bwMode="auto">
                <a:xfrm>
                  <a:off x="2983" y="798"/>
                  <a:ext cx="1640" cy="2082"/>
                </a:xfrm>
                <a:custGeom>
                  <a:avLst/>
                  <a:gdLst/>
                  <a:ahLst/>
                  <a:cxnLst>
                    <a:cxn ang="0">
                      <a:pos x="820" y="7"/>
                    </a:cxn>
                    <a:cxn ang="0">
                      <a:pos x="539" y="81"/>
                    </a:cxn>
                    <a:cxn ang="0">
                      <a:pos x="333" y="192"/>
                    </a:cxn>
                    <a:cxn ang="0">
                      <a:pos x="222" y="302"/>
                    </a:cxn>
                    <a:cxn ang="0">
                      <a:pos x="89" y="516"/>
                    </a:cxn>
                    <a:cxn ang="0">
                      <a:pos x="170" y="627"/>
                    </a:cxn>
                    <a:cxn ang="0">
                      <a:pos x="155" y="1070"/>
                    </a:cxn>
                    <a:cxn ang="0">
                      <a:pos x="96" y="1196"/>
                    </a:cxn>
                    <a:cxn ang="0">
                      <a:pos x="0" y="1366"/>
                    </a:cxn>
                    <a:cxn ang="0">
                      <a:pos x="185" y="1580"/>
                    </a:cxn>
                    <a:cxn ang="0">
                      <a:pos x="237" y="1632"/>
                    </a:cxn>
                    <a:cxn ang="0">
                      <a:pos x="355" y="1764"/>
                    </a:cxn>
                    <a:cxn ang="0">
                      <a:pos x="569" y="2067"/>
                    </a:cxn>
                    <a:cxn ang="0">
                      <a:pos x="857" y="2052"/>
                    </a:cxn>
                    <a:cxn ang="0">
                      <a:pos x="1005" y="1956"/>
                    </a:cxn>
                    <a:cxn ang="0">
                      <a:pos x="1167" y="1816"/>
                    </a:cxn>
                    <a:cxn ang="0">
                      <a:pos x="1293" y="1683"/>
                    </a:cxn>
                    <a:cxn ang="0">
                      <a:pos x="1330" y="1609"/>
                    </a:cxn>
                    <a:cxn ang="0">
                      <a:pos x="1389" y="1462"/>
                    </a:cxn>
                    <a:cxn ang="0">
                      <a:pos x="1485" y="1373"/>
                    </a:cxn>
                    <a:cxn ang="0">
                      <a:pos x="1573" y="1255"/>
                    </a:cxn>
                    <a:cxn ang="0">
                      <a:pos x="1640" y="1107"/>
                    </a:cxn>
                    <a:cxn ang="0">
                      <a:pos x="1485" y="967"/>
                    </a:cxn>
                    <a:cxn ang="0">
                      <a:pos x="1359" y="967"/>
                    </a:cxn>
                    <a:cxn ang="0">
                      <a:pos x="1293" y="886"/>
                    </a:cxn>
                    <a:cxn ang="0">
                      <a:pos x="1204" y="672"/>
                    </a:cxn>
                    <a:cxn ang="0">
                      <a:pos x="997" y="539"/>
                    </a:cxn>
                    <a:cxn ang="0">
                      <a:pos x="975" y="295"/>
                    </a:cxn>
                    <a:cxn ang="0">
                      <a:pos x="909" y="324"/>
                    </a:cxn>
                    <a:cxn ang="0">
                      <a:pos x="643" y="391"/>
                    </a:cxn>
                    <a:cxn ang="0">
                      <a:pos x="599" y="413"/>
                    </a:cxn>
                    <a:cxn ang="0">
                      <a:pos x="473" y="531"/>
                    </a:cxn>
                    <a:cxn ang="0">
                      <a:pos x="67" y="605"/>
                    </a:cxn>
                  </a:cxnLst>
                  <a:rect l="0" t="0" r="r" b="b"/>
                  <a:pathLst>
                    <a:path w="1640" h="2082">
                      <a:moveTo>
                        <a:pt x="1182" y="29"/>
                      </a:moveTo>
                      <a:cubicBezTo>
                        <a:pt x="1053" y="16"/>
                        <a:pt x="949" y="0"/>
                        <a:pt x="820" y="7"/>
                      </a:cubicBezTo>
                      <a:cubicBezTo>
                        <a:pt x="777" y="15"/>
                        <a:pt x="738" y="29"/>
                        <a:pt x="695" y="36"/>
                      </a:cubicBezTo>
                      <a:cubicBezTo>
                        <a:pt x="648" y="52"/>
                        <a:pt x="580" y="53"/>
                        <a:pt x="539" y="81"/>
                      </a:cubicBezTo>
                      <a:cubicBezTo>
                        <a:pt x="508" y="102"/>
                        <a:pt x="445" y="126"/>
                        <a:pt x="407" y="140"/>
                      </a:cubicBezTo>
                      <a:cubicBezTo>
                        <a:pt x="384" y="162"/>
                        <a:pt x="357" y="172"/>
                        <a:pt x="333" y="192"/>
                      </a:cubicBezTo>
                      <a:cubicBezTo>
                        <a:pt x="285" y="232"/>
                        <a:pt x="337" y="198"/>
                        <a:pt x="288" y="228"/>
                      </a:cubicBezTo>
                      <a:cubicBezTo>
                        <a:pt x="244" y="290"/>
                        <a:pt x="268" y="267"/>
                        <a:pt x="222" y="302"/>
                      </a:cubicBezTo>
                      <a:cubicBezTo>
                        <a:pt x="211" y="335"/>
                        <a:pt x="177" y="356"/>
                        <a:pt x="155" y="384"/>
                      </a:cubicBezTo>
                      <a:cubicBezTo>
                        <a:pt x="123" y="426"/>
                        <a:pt x="118" y="474"/>
                        <a:pt x="89" y="516"/>
                      </a:cubicBezTo>
                      <a:cubicBezTo>
                        <a:pt x="91" y="543"/>
                        <a:pt x="76" y="579"/>
                        <a:pt x="96" y="598"/>
                      </a:cubicBezTo>
                      <a:cubicBezTo>
                        <a:pt x="159" y="657"/>
                        <a:pt x="212" y="565"/>
                        <a:pt x="170" y="627"/>
                      </a:cubicBezTo>
                      <a:cubicBezTo>
                        <a:pt x="158" y="718"/>
                        <a:pt x="129" y="833"/>
                        <a:pt x="185" y="915"/>
                      </a:cubicBezTo>
                      <a:cubicBezTo>
                        <a:pt x="202" y="968"/>
                        <a:pt x="185" y="1025"/>
                        <a:pt x="155" y="1070"/>
                      </a:cubicBezTo>
                      <a:cubicBezTo>
                        <a:pt x="136" y="1132"/>
                        <a:pt x="150" y="1102"/>
                        <a:pt x="111" y="1159"/>
                      </a:cubicBezTo>
                      <a:cubicBezTo>
                        <a:pt x="104" y="1170"/>
                        <a:pt x="101" y="1184"/>
                        <a:pt x="96" y="1196"/>
                      </a:cubicBezTo>
                      <a:cubicBezTo>
                        <a:pt x="80" y="1232"/>
                        <a:pt x="59" y="1267"/>
                        <a:pt x="37" y="1299"/>
                      </a:cubicBezTo>
                      <a:cubicBezTo>
                        <a:pt x="29" y="1323"/>
                        <a:pt x="0" y="1366"/>
                        <a:pt x="0" y="1366"/>
                      </a:cubicBezTo>
                      <a:cubicBezTo>
                        <a:pt x="63" y="1404"/>
                        <a:pt x="138" y="1410"/>
                        <a:pt x="207" y="1432"/>
                      </a:cubicBezTo>
                      <a:cubicBezTo>
                        <a:pt x="262" y="1470"/>
                        <a:pt x="214" y="1538"/>
                        <a:pt x="185" y="1580"/>
                      </a:cubicBezTo>
                      <a:cubicBezTo>
                        <a:pt x="187" y="1587"/>
                        <a:pt x="187" y="1597"/>
                        <a:pt x="192" y="1602"/>
                      </a:cubicBezTo>
                      <a:cubicBezTo>
                        <a:pt x="205" y="1615"/>
                        <a:pt x="237" y="1632"/>
                        <a:pt x="237" y="1632"/>
                      </a:cubicBezTo>
                      <a:cubicBezTo>
                        <a:pt x="250" y="1674"/>
                        <a:pt x="225" y="1705"/>
                        <a:pt x="274" y="1720"/>
                      </a:cubicBezTo>
                      <a:cubicBezTo>
                        <a:pt x="299" y="1737"/>
                        <a:pt x="355" y="1764"/>
                        <a:pt x="355" y="1764"/>
                      </a:cubicBezTo>
                      <a:cubicBezTo>
                        <a:pt x="377" y="1787"/>
                        <a:pt x="389" y="1812"/>
                        <a:pt x="407" y="1838"/>
                      </a:cubicBezTo>
                      <a:cubicBezTo>
                        <a:pt x="426" y="1936"/>
                        <a:pt x="466" y="2032"/>
                        <a:pt x="569" y="2067"/>
                      </a:cubicBezTo>
                      <a:cubicBezTo>
                        <a:pt x="607" y="2080"/>
                        <a:pt x="682" y="2080"/>
                        <a:pt x="709" y="2082"/>
                      </a:cubicBezTo>
                      <a:cubicBezTo>
                        <a:pt x="736" y="2078"/>
                        <a:pt x="821" y="2072"/>
                        <a:pt x="857" y="2052"/>
                      </a:cubicBezTo>
                      <a:cubicBezTo>
                        <a:pt x="881" y="2038"/>
                        <a:pt x="900" y="2016"/>
                        <a:pt x="923" y="2001"/>
                      </a:cubicBezTo>
                      <a:cubicBezTo>
                        <a:pt x="948" y="1984"/>
                        <a:pt x="980" y="1974"/>
                        <a:pt x="1005" y="1956"/>
                      </a:cubicBezTo>
                      <a:cubicBezTo>
                        <a:pt x="1047" y="1926"/>
                        <a:pt x="1080" y="1883"/>
                        <a:pt x="1123" y="1853"/>
                      </a:cubicBezTo>
                      <a:cubicBezTo>
                        <a:pt x="1153" y="1810"/>
                        <a:pt x="1120" y="1850"/>
                        <a:pt x="1167" y="1816"/>
                      </a:cubicBezTo>
                      <a:cubicBezTo>
                        <a:pt x="1200" y="1792"/>
                        <a:pt x="1180" y="1794"/>
                        <a:pt x="1211" y="1764"/>
                      </a:cubicBezTo>
                      <a:cubicBezTo>
                        <a:pt x="1239" y="1737"/>
                        <a:pt x="1270" y="1716"/>
                        <a:pt x="1293" y="1683"/>
                      </a:cubicBezTo>
                      <a:cubicBezTo>
                        <a:pt x="1314" y="1618"/>
                        <a:pt x="1280" y="1711"/>
                        <a:pt x="1322" y="1639"/>
                      </a:cubicBezTo>
                      <a:cubicBezTo>
                        <a:pt x="1327" y="1630"/>
                        <a:pt x="1326" y="1619"/>
                        <a:pt x="1330" y="1609"/>
                      </a:cubicBezTo>
                      <a:cubicBezTo>
                        <a:pt x="1338" y="1591"/>
                        <a:pt x="1351" y="1576"/>
                        <a:pt x="1359" y="1558"/>
                      </a:cubicBezTo>
                      <a:cubicBezTo>
                        <a:pt x="1373" y="1527"/>
                        <a:pt x="1378" y="1494"/>
                        <a:pt x="1389" y="1462"/>
                      </a:cubicBezTo>
                      <a:cubicBezTo>
                        <a:pt x="1402" y="1424"/>
                        <a:pt x="1398" y="1388"/>
                        <a:pt x="1433" y="1366"/>
                      </a:cubicBezTo>
                      <a:cubicBezTo>
                        <a:pt x="1450" y="1368"/>
                        <a:pt x="1468" y="1376"/>
                        <a:pt x="1485" y="1373"/>
                      </a:cubicBezTo>
                      <a:cubicBezTo>
                        <a:pt x="1512" y="1368"/>
                        <a:pt x="1516" y="1316"/>
                        <a:pt x="1529" y="1299"/>
                      </a:cubicBezTo>
                      <a:cubicBezTo>
                        <a:pt x="1542" y="1283"/>
                        <a:pt x="1561" y="1272"/>
                        <a:pt x="1573" y="1255"/>
                      </a:cubicBezTo>
                      <a:cubicBezTo>
                        <a:pt x="1585" y="1238"/>
                        <a:pt x="1598" y="1220"/>
                        <a:pt x="1610" y="1203"/>
                      </a:cubicBezTo>
                      <a:cubicBezTo>
                        <a:pt x="1628" y="1178"/>
                        <a:pt x="1630" y="1136"/>
                        <a:pt x="1640" y="1107"/>
                      </a:cubicBezTo>
                      <a:cubicBezTo>
                        <a:pt x="1623" y="973"/>
                        <a:pt x="1637" y="1017"/>
                        <a:pt x="1588" y="945"/>
                      </a:cubicBezTo>
                      <a:cubicBezTo>
                        <a:pt x="1546" y="950"/>
                        <a:pt x="1523" y="955"/>
                        <a:pt x="1485" y="967"/>
                      </a:cubicBezTo>
                      <a:cubicBezTo>
                        <a:pt x="1429" y="1023"/>
                        <a:pt x="1441" y="1001"/>
                        <a:pt x="1426" y="923"/>
                      </a:cubicBezTo>
                      <a:cubicBezTo>
                        <a:pt x="1401" y="938"/>
                        <a:pt x="1387" y="958"/>
                        <a:pt x="1359" y="967"/>
                      </a:cubicBezTo>
                      <a:cubicBezTo>
                        <a:pt x="1332" y="1007"/>
                        <a:pt x="1307" y="998"/>
                        <a:pt x="1256" y="1004"/>
                      </a:cubicBezTo>
                      <a:cubicBezTo>
                        <a:pt x="1240" y="960"/>
                        <a:pt x="1278" y="927"/>
                        <a:pt x="1293" y="886"/>
                      </a:cubicBezTo>
                      <a:cubicBezTo>
                        <a:pt x="1288" y="834"/>
                        <a:pt x="1288" y="782"/>
                        <a:pt x="1278" y="731"/>
                      </a:cubicBezTo>
                      <a:cubicBezTo>
                        <a:pt x="1271" y="697"/>
                        <a:pt x="1228" y="686"/>
                        <a:pt x="1204" y="672"/>
                      </a:cubicBezTo>
                      <a:cubicBezTo>
                        <a:pt x="1163" y="648"/>
                        <a:pt x="1129" y="619"/>
                        <a:pt x="1086" y="598"/>
                      </a:cubicBezTo>
                      <a:cubicBezTo>
                        <a:pt x="1059" y="571"/>
                        <a:pt x="1033" y="550"/>
                        <a:pt x="997" y="539"/>
                      </a:cubicBezTo>
                      <a:cubicBezTo>
                        <a:pt x="932" y="471"/>
                        <a:pt x="965" y="396"/>
                        <a:pt x="990" y="317"/>
                      </a:cubicBezTo>
                      <a:cubicBezTo>
                        <a:pt x="985" y="310"/>
                        <a:pt x="984" y="297"/>
                        <a:pt x="975" y="295"/>
                      </a:cubicBezTo>
                      <a:cubicBezTo>
                        <a:pt x="966" y="293"/>
                        <a:pt x="961" y="306"/>
                        <a:pt x="953" y="310"/>
                      </a:cubicBezTo>
                      <a:cubicBezTo>
                        <a:pt x="939" y="316"/>
                        <a:pt x="923" y="319"/>
                        <a:pt x="909" y="324"/>
                      </a:cubicBezTo>
                      <a:cubicBezTo>
                        <a:pt x="855" y="344"/>
                        <a:pt x="803" y="352"/>
                        <a:pt x="746" y="361"/>
                      </a:cubicBezTo>
                      <a:cubicBezTo>
                        <a:pt x="712" y="373"/>
                        <a:pt x="677" y="380"/>
                        <a:pt x="643" y="391"/>
                      </a:cubicBezTo>
                      <a:cubicBezTo>
                        <a:pt x="636" y="396"/>
                        <a:pt x="629" y="402"/>
                        <a:pt x="621" y="406"/>
                      </a:cubicBezTo>
                      <a:cubicBezTo>
                        <a:pt x="614" y="409"/>
                        <a:pt x="605" y="409"/>
                        <a:pt x="599" y="413"/>
                      </a:cubicBezTo>
                      <a:cubicBezTo>
                        <a:pt x="539" y="452"/>
                        <a:pt x="609" y="423"/>
                        <a:pt x="554" y="443"/>
                      </a:cubicBezTo>
                      <a:cubicBezTo>
                        <a:pt x="535" y="462"/>
                        <a:pt x="497" y="515"/>
                        <a:pt x="473" y="531"/>
                      </a:cubicBezTo>
                      <a:cubicBezTo>
                        <a:pt x="383" y="592"/>
                        <a:pt x="235" y="580"/>
                        <a:pt x="141" y="583"/>
                      </a:cubicBezTo>
                      <a:cubicBezTo>
                        <a:pt x="126" y="588"/>
                        <a:pt x="76" y="596"/>
                        <a:pt x="67" y="605"/>
                      </a:cubicBezTo>
                      <a:cubicBezTo>
                        <a:pt x="65" y="607"/>
                        <a:pt x="72" y="610"/>
                        <a:pt x="74" y="612"/>
                      </a:cubicBezTo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Freeform 65"/>
                <p:cNvSpPr>
                  <a:spLocks/>
                </p:cNvSpPr>
                <p:nvPr/>
              </p:nvSpPr>
              <p:spPr bwMode="auto">
                <a:xfrm>
                  <a:off x="2990" y="754"/>
                  <a:ext cx="1850" cy="1724"/>
                </a:xfrm>
                <a:custGeom>
                  <a:avLst/>
                  <a:gdLst/>
                  <a:ahLst/>
                  <a:cxnLst>
                    <a:cxn ang="0">
                      <a:pos x="897" y="317"/>
                    </a:cxn>
                    <a:cxn ang="0">
                      <a:pos x="683" y="369"/>
                    </a:cxn>
                    <a:cxn ang="0">
                      <a:pos x="572" y="406"/>
                    </a:cxn>
                    <a:cxn ang="0">
                      <a:pos x="520" y="435"/>
                    </a:cxn>
                    <a:cxn ang="0">
                      <a:pos x="343" y="546"/>
                    </a:cxn>
                    <a:cxn ang="0">
                      <a:pos x="181" y="554"/>
                    </a:cxn>
                    <a:cxn ang="0">
                      <a:pos x="18" y="546"/>
                    </a:cxn>
                    <a:cxn ang="0">
                      <a:pos x="63" y="502"/>
                    </a:cxn>
                    <a:cxn ang="0">
                      <a:pos x="114" y="428"/>
                    </a:cxn>
                    <a:cxn ang="0">
                      <a:pos x="247" y="214"/>
                    </a:cxn>
                    <a:cxn ang="0">
                      <a:pos x="269" y="192"/>
                    </a:cxn>
                    <a:cxn ang="0">
                      <a:pos x="299" y="177"/>
                    </a:cxn>
                    <a:cxn ang="0">
                      <a:pos x="314" y="155"/>
                    </a:cxn>
                    <a:cxn ang="0">
                      <a:pos x="380" y="125"/>
                    </a:cxn>
                    <a:cxn ang="0">
                      <a:pos x="491" y="59"/>
                    </a:cxn>
                    <a:cxn ang="0">
                      <a:pos x="565" y="0"/>
                    </a:cxn>
                    <a:cxn ang="0">
                      <a:pos x="1222" y="22"/>
                    </a:cxn>
                    <a:cxn ang="0">
                      <a:pos x="1362" y="44"/>
                    </a:cxn>
                    <a:cxn ang="0">
                      <a:pos x="1443" y="66"/>
                    </a:cxn>
                    <a:cxn ang="0">
                      <a:pos x="1547" y="140"/>
                    </a:cxn>
                    <a:cxn ang="0">
                      <a:pos x="1650" y="214"/>
                    </a:cxn>
                    <a:cxn ang="0">
                      <a:pos x="1739" y="332"/>
                    </a:cxn>
                    <a:cxn ang="0">
                      <a:pos x="1761" y="664"/>
                    </a:cxn>
                    <a:cxn ang="0">
                      <a:pos x="1783" y="967"/>
                    </a:cxn>
                    <a:cxn ang="0">
                      <a:pos x="1798" y="1152"/>
                    </a:cxn>
                    <a:cxn ang="0">
                      <a:pos x="1850" y="1447"/>
                    </a:cxn>
                    <a:cxn ang="0">
                      <a:pos x="1835" y="1491"/>
                    </a:cxn>
                    <a:cxn ang="0">
                      <a:pos x="1783" y="1477"/>
                    </a:cxn>
                    <a:cxn ang="0">
                      <a:pos x="1650" y="1403"/>
                    </a:cxn>
                    <a:cxn ang="0">
                      <a:pos x="1613" y="1388"/>
                    </a:cxn>
                    <a:cxn ang="0">
                      <a:pos x="1569" y="1358"/>
                    </a:cxn>
                    <a:cxn ang="0">
                      <a:pos x="1532" y="1322"/>
                    </a:cxn>
                    <a:cxn ang="0">
                      <a:pos x="1495" y="1277"/>
                    </a:cxn>
                    <a:cxn ang="0">
                      <a:pos x="1532" y="1203"/>
                    </a:cxn>
                    <a:cxn ang="0">
                      <a:pos x="1576" y="1174"/>
                    </a:cxn>
                    <a:cxn ang="0">
                      <a:pos x="1554" y="915"/>
                    </a:cxn>
                    <a:cxn ang="0">
                      <a:pos x="1466" y="952"/>
                    </a:cxn>
                    <a:cxn ang="0">
                      <a:pos x="1466" y="952"/>
                    </a:cxn>
                    <a:cxn ang="0">
                      <a:pos x="1384" y="982"/>
                    </a:cxn>
                    <a:cxn ang="0">
                      <a:pos x="1340" y="1011"/>
                    </a:cxn>
                    <a:cxn ang="0">
                      <a:pos x="1237" y="1026"/>
                    </a:cxn>
                    <a:cxn ang="0">
                      <a:pos x="1170" y="1011"/>
                    </a:cxn>
                    <a:cxn ang="0">
                      <a:pos x="1155" y="989"/>
                    </a:cxn>
                    <a:cxn ang="0">
                      <a:pos x="1185" y="805"/>
                    </a:cxn>
                    <a:cxn ang="0">
                      <a:pos x="1089" y="657"/>
                    </a:cxn>
                    <a:cxn ang="0">
                      <a:pos x="971" y="598"/>
                    </a:cxn>
                    <a:cxn ang="0">
                      <a:pos x="882" y="517"/>
                    </a:cxn>
                    <a:cxn ang="0">
                      <a:pos x="867" y="472"/>
                    </a:cxn>
                    <a:cxn ang="0">
                      <a:pos x="816" y="325"/>
                    </a:cxn>
                  </a:cxnLst>
                  <a:rect l="0" t="0" r="r" b="b"/>
                  <a:pathLst>
                    <a:path w="1850" h="1498">
                      <a:moveTo>
                        <a:pt x="897" y="317"/>
                      </a:moveTo>
                      <a:cubicBezTo>
                        <a:pt x="824" y="330"/>
                        <a:pt x="755" y="352"/>
                        <a:pt x="683" y="369"/>
                      </a:cubicBezTo>
                      <a:cubicBezTo>
                        <a:pt x="647" y="387"/>
                        <a:pt x="611" y="396"/>
                        <a:pt x="572" y="406"/>
                      </a:cubicBezTo>
                      <a:cubicBezTo>
                        <a:pt x="556" y="417"/>
                        <a:pt x="536" y="423"/>
                        <a:pt x="520" y="435"/>
                      </a:cubicBezTo>
                      <a:cubicBezTo>
                        <a:pt x="472" y="469"/>
                        <a:pt x="408" y="541"/>
                        <a:pt x="343" y="546"/>
                      </a:cubicBezTo>
                      <a:cubicBezTo>
                        <a:pt x="289" y="550"/>
                        <a:pt x="235" y="551"/>
                        <a:pt x="181" y="554"/>
                      </a:cubicBezTo>
                      <a:cubicBezTo>
                        <a:pt x="127" y="571"/>
                        <a:pt x="86" y="588"/>
                        <a:pt x="18" y="546"/>
                      </a:cubicBezTo>
                      <a:cubicBezTo>
                        <a:pt x="0" y="535"/>
                        <a:pt x="48" y="517"/>
                        <a:pt x="63" y="502"/>
                      </a:cubicBezTo>
                      <a:cubicBezTo>
                        <a:pt x="87" y="479"/>
                        <a:pt x="100" y="459"/>
                        <a:pt x="114" y="428"/>
                      </a:cubicBezTo>
                      <a:cubicBezTo>
                        <a:pt x="145" y="357"/>
                        <a:pt x="164" y="241"/>
                        <a:pt x="247" y="214"/>
                      </a:cubicBezTo>
                      <a:cubicBezTo>
                        <a:pt x="254" y="207"/>
                        <a:pt x="261" y="198"/>
                        <a:pt x="269" y="192"/>
                      </a:cubicBezTo>
                      <a:cubicBezTo>
                        <a:pt x="278" y="186"/>
                        <a:pt x="290" y="184"/>
                        <a:pt x="299" y="177"/>
                      </a:cubicBezTo>
                      <a:cubicBezTo>
                        <a:pt x="306" y="171"/>
                        <a:pt x="307" y="161"/>
                        <a:pt x="314" y="155"/>
                      </a:cubicBezTo>
                      <a:cubicBezTo>
                        <a:pt x="331" y="141"/>
                        <a:pt x="361" y="136"/>
                        <a:pt x="380" y="125"/>
                      </a:cubicBezTo>
                      <a:cubicBezTo>
                        <a:pt x="428" y="98"/>
                        <a:pt x="437" y="77"/>
                        <a:pt x="491" y="59"/>
                      </a:cubicBezTo>
                      <a:cubicBezTo>
                        <a:pt x="515" y="35"/>
                        <a:pt x="541" y="24"/>
                        <a:pt x="565" y="0"/>
                      </a:cubicBezTo>
                      <a:cubicBezTo>
                        <a:pt x="888" y="4"/>
                        <a:pt x="982" y="0"/>
                        <a:pt x="1222" y="22"/>
                      </a:cubicBezTo>
                      <a:cubicBezTo>
                        <a:pt x="1271" y="31"/>
                        <a:pt x="1311" y="39"/>
                        <a:pt x="1362" y="44"/>
                      </a:cubicBezTo>
                      <a:cubicBezTo>
                        <a:pt x="1390" y="50"/>
                        <a:pt x="1416" y="59"/>
                        <a:pt x="1443" y="66"/>
                      </a:cubicBezTo>
                      <a:cubicBezTo>
                        <a:pt x="1477" y="90"/>
                        <a:pt x="1510" y="121"/>
                        <a:pt x="1547" y="140"/>
                      </a:cubicBezTo>
                      <a:cubicBezTo>
                        <a:pt x="1560" y="179"/>
                        <a:pt x="1614" y="195"/>
                        <a:pt x="1650" y="214"/>
                      </a:cubicBezTo>
                      <a:cubicBezTo>
                        <a:pt x="1697" y="239"/>
                        <a:pt x="1720" y="285"/>
                        <a:pt x="1739" y="332"/>
                      </a:cubicBezTo>
                      <a:cubicBezTo>
                        <a:pt x="1743" y="470"/>
                        <a:pt x="1742" y="546"/>
                        <a:pt x="1761" y="664"/>
                      </a:cubicBezTo>
                      <a:cubicBezTo>
                        <a:pt x="1766" y="817"/>
                        <a:pt x="1765" y="853"/>
                        <a:pt x="1783" y="967"/>
                      </a:cubicBezTo>
                      <a:cubicBezTo>
                        <a:pt x="1788" y="1029"/>
                        <a:pt x="1793" y="1090"/>
                        <a:pt x="1798" y="1152"/>
                      </a:cubicBezTo>
                      <a:cubicBezTo>
                        <a:pt x="1805" y="1243"/>
                        <a:pt x="1794" y="1365"/>
                        <a:pt x="1850" y="1447"/>
                      </a:cubicBezTo>
                      <a:cubicBezTo>
                        <a:pt x="1845" y="1462"/>
                        <a:pt x="1849" y="1485"/>
                        <a:pt x="1835" y="1491"/>
                      </a:cubicBezTo>
                      <a:cubicBezTo>
                        <a:pt x="1819" y="1498"/>
                        <a:pt x="1800" y="1483"/>
                        <a:pt x="1783" y="1477"/>
                      </a:cubicBezTo>
                      <a:cubicBezTo>
                        <a:pt x="1736" y="1460"/>
                        <a:pt x="1694" y="1426"/>
                        <a:pt x="1650" y="1403"/>
                      </a:cubicBezTo>
                      <a:cubicBezTo>
                        <a:pt x="1638" y="1397"/>
                        <a:pt x="1625" y="1394"/>
                        <a:pt x="1613" y="1388"/>
                      </a:cubicBezTo>
                      <a:cubicBezTo>
                        <a:pt x="1597" y="1379"/>
                        <a:pt x="1569" y="1358"/>
                        <a:pt x="1569" y="1358"/>
                      </a:cubicBezTo>
                      <a:cubicBezTo>
                        <a:pt x="1526" y="1294"/>
                        <a:pt x="1584" y="1374"/>
                        <a:pt x="1532" y="1322"/>
                      </a:cubicBezTo>
                      <a:cubicBezTo>
                        <a:pt x="1518" y="1308"/>
                        <a:pt x="1509" y="1291"/>
                        <a:pt x="1495" y="1277"/>
                      </a:cubicBezTo>
                      <a:cubicBezTo>
                        <a:pt x="1485" y="1245"/>
                        <a:pt x="1506" y="1224"/>
                        <a:pt x="1532" y="1203"/>
                      </a:cubicBezTo>
                      <a:cubicBezTo>
                        <a:pt x="1546" y="1192"/>
                        <a:pt x="1576" y="1174"/>
                        <a:pt x="1576" y="1174"/>
                      </a:cubicBezTo>
                      <a:cubicBezTo>
                        <a:pt x="1630" y="1095"/>
                        <a:pt x="1575" y="998"/>
                        <a:pt x="1554" y="915"/>
                      </a:cubicBezTo>
                      <a:cubicBezTo>
                        <a:pt x="1493" y="926"/>
                        <a:pt x="1522" y="915"/>
                        <a:pt x="1466" y="952"/>
                      </a:cubicBezTo>
                      <a:lnTo>
                        <a:pt x="1466" y="952"/>
                      </a:lnTo>
                      <a:cubicBezTo>
                        <a:pt x="1437" y="960"/>
                        <a:pt x="1410" y="966"/>
                        <a:pt x="1384" y="982"/>
                      </a:cubicBezTo>
                      <a:cubicBezTo>
                        <a:pt x="1369" y="991"/>
                        <a:pt x="1357" y="1008"/>
                        <a:pt x="1340" y="1011"/>
                      </a:cubicBezTo>
                      <a:cubicBezTo>
                        <a:pt x="1277" y="1023"/>
                        <a:pt x="1311" y="1017"/>
                        <a:pt x="1237" y="1026"/>
                      </a:cubicBezTo>
                      <a:cubicBezTo>
                        <a:pt x="1215" y="1021"/>
                        <a:pt x="1191" y="1020"/>
                        <a:pt x="1170" y="1011"/>
                      </a:cubicBezTo>
                      <a:cubicBezTo>
                        <a:pt x="1162" y="1007"/>
                        <a:pt x="1156" y="998"/>
                        <a:pt x="1155" y="989"/>
                      </a:cubicBezTo>
                      <a:cubicBezTo>
                        <a:pt x="1152" y="933"/>
                        <a:pt x="1168" y="860"/>
                        <a:pt x="1185" y="805"/>
                      </a:cubicBezTo>
                      <a:cubicBezTo>
                        <a:pt x="1170" y="725"/>
                        <a:pt x="1165" y="688"/>
                        <a:pt x="1089" y="657"/>
                      </a:cubicBezTo>
                      <a:cubicBezTo>
                        <a:pt x="1056" y="624"/>
                        <a:pt x="1014" y="612"/>
                        <a:pt x="971" y="598"/>
                      </a:cubicBezTo>
                      <a:cubicBezTo>
                        <a:pt x="937" y="573"/>
                        <a:pt x="916" y="539"/>
                        <a:pt x="882" y="517"/>
                      </a:cubicBezTo>
                      <a:cubicBezTo>
                        <a:pt x="877" y="502"/>
                        <a:pt x="869" y="488"/>
                        <a:pt x="867" y="472"/>
                      </a:cubicBezTo>
                      <a:cubicBezTo>
                        <a:pt x="843" y="313"/>
                        <a:pt x="904" y="325"/>
                        <a:pt x="816" y="325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70" name="Freeform 66"/>
              <p:cNvSpPr>
                <a:spLocks/>
              </p:cNvSpPr>
              <p:nvPr/>
            </p:nvSpPr>
            <p:spPr bwMode="auto">
              <a:xfrm>
                <a:off x="3274" y="2023"/>
                <a:ext cx="998" cy="1088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907"/>
                  </a:cxn>
                  <a:cxn ang="0">
                    <a:pos x="272" y="952"/>
                  </a:cxn>
                  <a:cxn ang="0">
                    <a:pos x="499" y="227"/>
                  </a:cxn>
                  <a:cxn ang="0">
                    <a:pos x="726" y="952"/>
                  </a:cxn>
                  <a:cxn ang="0">
                    <a:pos x="998" y="907"/>
                  </a:cxn>
                  <a:cxn ang="0">
                    <a:pos x="726" y="0"/>
                  </a:cxn>
                  <a:cxn ang="0">
                    <a:pos x="272" y="0"/>
                  </a:cxn>
                </a:cxnLst>
                <a:rect l="0" t="0" r="r" b="b"/>
                <a:pathLst>
                  <a:path w="998" h="952">
                    <a:moveTo>
                      <a:pt x="272" y="0"/>
                    </a:moveTo>
                    <a:lnTo>
                      <a:pt x="0" y="907"/>
                    </a:lnTo>
                    <a:lnTo>
                      <a:pt x="272" y="952"/>
                    </a:lnTo>
                    <a:lnTo>
                      <a:pt x="499" y="227"/>
                    </a:lnTo>
                    <a:lnTo>
                      <a:pt x="726" y="952"/>
                    </a:lnTo>
                    <a:lnTo>
                      <a:pt x="998" y="907"/>
                    </a:lnTo>
                    <a:lnTo>
                      <a:pt x="726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18D7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1" name="Freeform 67" descr="Джинсовая ткань"/>
              <p:cNvSpPr>
                <a:spLocks/>
              </p:cNvSpPr>
              <p:nvPr/>
            </p:nvSpPr>
            <p:spPr bwMode="auto">
              <a:xfrm>
                <a:off x="3197" y="1433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2" name="Freeform 68" descr="Джинсовая ткань"/>
              <p:cNvSpPr>
                <a:spLocks/>
              </p:cNvSpPr>
              <p:nvPr/>
            </p:nvSpPr>
            <p:spPr bwMode="auto">
              <a:xfrm flipH="1">
                <a:off x="4052" y="1426"/>
                <a:ext cx="272" cy="590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726"/>
                  </a:cxn>
                  <a:cxn ang="0">
                    <a:pos x="182" y="771"/>
                  </a:cxn>
                  <a:cxn ang="0">
                    <a:pos x="272" y="363"/>
                  </a:cxn>
                  <a:cxn ang="0">
                    <a:pos x="227" y="0"/>
                  </a:cxn>
                </a:cxnLst>
                <a:rect l="0" t="0" r="r" b="b"/>
                <a:pathLst>
                  <a:path w="272" h="771">
                    <a:moveTo>
                      <a:pt x="227" y="0"/>
                    </a:moveTo>
                    <a:lnTo>
                      <a:pt x="0" y="726"/>
                    </a:lnTo>
                    <a:lnTo>
                      <a:pt x="182" y="771"/>
                    </a:lnTo>
                    <a:lnTo>
                      <a:pt x="272" y="363"/>
                    </a:lnTo>
                    <a:lnTo>
                      <a:pt x="227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204" y="1535"/>
                <a:ext cx="11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ru-RU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пассажиры</a:t>
                </a:r>
              </a:p>
            </p:txBody>
          </p:sp>
        </p:grp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6588125" y="1555750"/>
            <a:ext cx="2160588" cy="3817938"/>
            <a:chOff x="4558" y="980"/>
            <a:chExt cx="1361" cy="2405"/>
          </a:xfrm>
        </p:grpSpPr>
        <p:sp>
          <p:nvSpPr>
            <p:cNvPr id="21575" name="Freeform 71"/>
            <p:cNvSpPr>
              <a:spLocks/>
            </p:cNvSpPr>
            <p:nvPr/>
          </p:nvSpPr>
          <p:spPr bwMode="auto">
            <a:xfrm>
              <a:off x="4558" y="3090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Freeform 73"/>
            <p:cNvSpPr>
              <a:spLocks/>
            </p:cNvSpPr>
            <p:nvPr/>
          </p:nvSpPr>
          <p:spPr bwMode="auto">
            <a:xfrm>
              <a:off x="4664" y="2069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Freeform 80"/>
            <p:cNvSpPr>
              <a:spLocks/>
            </p:cNvSpPr>
            <p:nvPr/>
          </p:nvSpPr>
          <p:spPr bwMode="auto">
            <a:xfrm>
              <a:off x="4649" y="1570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Freeform 70"/>
            <p:cNvSpPr>
              <a:spLocks/>
            </p:cNvSpPr>
            <p:nvPr/>
          </p:nvSpPr>
          <p:spPr bwMode="auto">
            <a:xfrm flipH="1">
              <a:off x="5511" y="3088"/>
              <a:ext cx="408" cy="295"/>
            </a:xfrm>
            <a:custGeom>
              <a:avLst/>
              <a:gdLst/>
              <a:ahLst/>
              <a:cxnLst>
                <a:cxn ang="0">
                  <a:pos x="695" y="68"/>
                </a:cxn>
                <a:cxn ang="0">
                  <a:pos x="650" y="204"/>
                </a:cxn>
                <a:cxn ang="0">
                  <a:pos x="559" y="249"/>
                </a:cxn>
                <a:cxn ang="0">
                  <a:pos x="196" y="295"/>
                </a:cxn>
                <a:cxn ang="0">
                  <a:pos x="60" y="385"/>
                </a:cxn>
                <a:cxn ang="0">
                  <a:pos x="60" y="476"/>
                </a:cxn>
                <a:cxn ang="0">
                  <a:pos x="423" y="476"/>
                </a:cxn>
                <a:cxn ang="0">
                  <a:pos x="650" y="385"/>
                </a:cxn>
                <a:cxn ang="0">
                  <a:pos x="740" y="431"/>
                </a:cxn>
                <a:cxn ang="0">
                  <a:pos x="740" y="476"/>
                </a:cxn>
                <a:cxn ang="0">
                  <a:pos x="967" y="476"/>
                </a:cxn>
                <a:cxn ang="0">
                  <a:pos x="967" y="68"/>
                </a:cxn>
                <a:cxn ang="0">
                  <a:pos x="695" y="68"/>
                </a:cxn>
              </a:cxnLst>
              <a:rect l="0" t="0" r="r" b="b"/>
              <a:pathLst>
                <a:path w="1012" h="544">
                  <a:moveTo>
                    <a:pt x="695" y="68"/>
                  </a:moveTo>
                  <a:cubicBezTo>
                    <a:pt x="642" y="91"/>
                    <a:pt x="673" y="174"/>
                    <a:pt x="650" y="204"/>
                  </a:cubicBezTo>
                  <a:cubicBezTo>
                    <a:pt x="627" y="234"/>
                    <a:pt x="635" y="234"/>
                    <a:pt x="559" y="249"/>
                  </a:cubicBezTo>
                  <a:cubicBezTo>
                    <a:pt x="483" y="264"/>
                    <a:pt x="279" y="272"/>
                    <a:pt x="196" y="295"/>
                  </a:cubicBezTo>
                  <a:cubicBezTo>
                    <a:pt x="113" y="318"/>
                    <a:pt x="83" y="355"/>
                    <a:pt x="60" y="385"/>
                  </a:cubicBezTo>
                  <a:cubicBezTo>
                    <a:pt x="37" y="415"/>
                    <a:pt x="0" y="461"/>
                    <a:pt x="60" y="476"/>
                  </a:cubicBezTo>
                  <a:cubicBezTo>
                    <a:pt x="120" y="491"/>
                    <a:pt x="325" y="491"/>
                    <a:pt x="423" y="476"/>
                  </a:cubicBezTo>
                  <a:cubicBezTo>
                    <a:pt x="521" y="461"/>
                    <a:pt x="597" y="392"/>
                    <a:pt x="650" y="385"/>
                  </a:cubicBezTo>
                  <a:cubicBezTo>
                    <a:pt x="703" y="378"/>
                    <a:pt x="725" y="416"/>
                    <a:pt x="740" y="431"/>
                  </a:cubicBezTo>
                  <a:cubicBezTo>
                    <a:pt x="755" y="446"/>
                    <a:pt x="702" y="469"/>
                    <a:pt x="740" y="476"/>
                  </a:cubicBezTo>
                  <a:cubicBezTo>
                    <a:pt x="778" y="483"/>
                    <a:pt x="929" y="544"/>
                    <a:pt x="967" y="476"/>
                  </a:cubicBezTo>
                  <a:cubicBezTo>
                    <a:pt x="1005" y="408"/>
                    <a:pt x="1012" y="136"/>
                    <a:pt x="967" y="68"/>
                  </a:cubicBezTo>
                  <a:cubicBezTo>
                    <a:pt x="922" y="0"/>
                    <a:pt x="748" y="45"/>
                    <a:pt x="695" y="6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Freeform 72"/>
            <p:cNvSpPr>
              <a:spLocks/>
            </p:cNvSpPr>
            <p:nvPr/>
          </p:nvSpPr>
          <p:spPr bwMode="auto">
            <a:xfrm flipH="1">
              <a:off x="5647" y="2069"/>
              <a:ext cx="121" cy="220"/>
            </a:xfrm>
            <a:custGeom>
              <a:avLst/>
              <a:gdLst/>
              <a:ahLst/>
              <a:cxnLst>
                <a:cxn ang="0">
                  <a:pos x="340" y="46"/>
                </a:cxn>
                <a:cxn ang="0">
                  <a:pos x="23" y="635"/>
                </a:cxn>
                <a:cxn ang="0">
                  <a:pos x="204" y="1044"/>
                </a:cxn>
                <a:cxn ang="0">
                  <a:pos x="477" y="862"/>
                </a:cxn>
                <a:cxn ang="0">
                  <a:pos x="431" y="726"/>
                </a:cxn>
                <a:cxn ang="0">
                  <a:pos x="295" y="817"/>
                </a:cxn>
                <a:cxn ang="0">
                  <a:pos x="250" y="681"/>
                </a:cxn>
                <a:cxn ang="0">
                  <a:pos x="386" y="635"/>
                </a:cxn>
                <a:cxn ang="0">
                  <a:pos x="340" y="272"/>
                </a:cxn>
                <a:cxn ang="0">
                  <a:pos x="431" y="726"/>
                </a:cxn>
                <a:cxn ang="0">
                  <a:pos x="613" y="681"/>
                </a:cxn>
                <a:cxn ang="0">
                  <a:pos x="567" y="363"/>
                </a:cxn>
                <a:cxn ang="0">
                  <a:pos x="613" y="91"/>
                </a:cxn>
                <a:cxn ang="0">
                  <a:pos x="386" y="0"/>
                </a:cxn>
                <a:cxn ang="0">
                  <a:pos x="340" y="91"/>
                </a:cxn>
              </a:cxnLst>
              <a:rect l="0" t="0" r="r" b="b"/>
              <a:pathLst>
                <a:path w="643" h="1082">
                  <a:moveTo>
                    <a:pt x="340" y="46"/>
                  </a:moveTo>
                  <a:cubicBezTo>
                    <a:pt x="193" y="257"/>
                    <a:pt x="46" y="469"/>
                    <a:pt x="23" y="635"/>
                  </a:cubicBezTo>
                  <a:cubicBezTo>
                    <a:pt x="0" y="801"/>
                    <a:pt x="129" y="1006"/>
                    <a:pt x="204" y="1044"/>
                  </a:cubicBezTo>
                  <a:cubicBezTo>
                    <a:pt x="279" y="1082"/>
                    <a:pt x="439" y="915"/>
                    <a:pt x="477" y="862"/>
                  </a:cubicBezTo>
                  <a:cubicBezTo>
                    <a:pt x="515" y="809"/>
                    <a:pt x="461" y="733"/>
                    <a:pt x="431" y="726"/>
                  </a:cubicBezTo>
                  <a:cubicBezTo>
                    <a:pt x="401" y="719"/>
                    <a:pt x="325" y="824"/>
                    <a:pt x="295" y="817"/>
                  </a:cubicBezTo>
                  <a:cubicBezTo>
                    <a:pt x="265" y="810"/>
                    <a:pt x="235" y="711"/>
                    <a:pt x="250" y="681"/>
                  </a:cubicBezTo>
                  <a:cubicBezTo>
                    <a:pt x="265" y="651"/>
                    <a:pt x="371" y="703"/>
                    <a:pt x="386" y="635"/>
                  </a:cubicBezTo>
                  <a:cubicBezTo>
                    <a:pt x="401" y="567"/>
                    <a:pt x="333" y="257"/>
                    <a:pt x="340" y="272"/>
                  </a:cubicBezTo>
                  <a:cubicBezTo>
                    <a:pt x="347" y="287"/>
                    <a:pt x="386" y="658"/>
                    <a:pt x="431" y="726"/>
                  </a:cubicBezTo>
                  <a:cubicBezTo>
                    <a:pt x="476" y="794"/>
                    <a:pt x="590" y="742"/>
                    <a:pt x="613" y="681"/>
                  </a:cubicBezTo>
                  <a:cubicBezTo>
                    <a:pt x="636" y="620"/>
                    <a:pt x="567" y="461"/>
                    <a:pt x="567" y="363"/>
                  </a:cubicBezTo>
                  <a:cubicBezTo>
                    <a:pt x="567" y="265"/>
                    <a:pt x="643" y="151"/>
                    <a:pt x="613" y="91"/>
                  </a:cubicBezTo>
                  <a:cubicBezTo>
                    <a:pt x="583" y="31"/>
                    <a:pt x="431" y="0"/>
                    <a:pt x="386" y="0"/>
                  </a:cubicBezTo>
                  <a:cubicBezTo>
                    <a:pt x="341" y="0"/>
                    <a:pt x="340" y="45"/>
                    <a:pt x="340" y="91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Freeform 74"/>
            <p:cNvSpPr>
              <a:spLocks/>
            </p:cNvSpPr>
            <p:nvPr/>
          </p:nvSpPr>
          <p:spPr bwMode="auto">
            <a:xfrm>
              <a:off x="4845" y="1419"/>
              <a:ext cx="711" cy="832"/>
            </a:xfrm>
            <a:custGeom>
              <a:avLst/>
              <a:gdLst/>
              <a:ahLst/>
              <a:cxnLst>
                <a:cxn ang="0">
                  <a:pos x="356" y="15"/>
                </a:cxn>
                <a:cxn ang="0">
                  <a:pos x="38" y="197"/>
                </a:cxn>
                <a:cxn ang="0">
                  <a:pos x="129" y="877"/>
                </a:cxn>
                <a:cxn ang="0">
                  <a:pos x="673" y="968"/>
                </a:cxn>
                <a:cxn ang="0">
                  <a:pos x="809" y="333"/>
                </a:cxn>
                <a:cxn ang="0">
                  <a:pos x="718" y="106"/>
                </a:cxn>
                <a:cxn ang="0">
                  <a:pos x="356" y="15"/>
                </a:cxn>
              </a:cxnLst>
              <a:rect l="0" t="0" r="r" b="b"/>
              <a:pathLst>
                <a:path w="816" h="1059">
                  <a:moveTo>
                    <a:pt x="356" y="15"/>
                  </a:moveTo>
                  <a:cubicBezTo>
                    <a:pt x="243" y="30"/>
                    <a:pt x="76" y="53"/>
                    <a:pt x="38" y="197"/>
                  </a:cubicBezTo>
                  <a:cubicBezTo>
                    <a:pt x="0" y="341"/>
                    <a:pt x="23" y="749"/>
                    <a:pt x="129" y="877"/>
                  </a:cubicBezTo>
                  <a:cubicBezTo>
                    <a:pt x="235" y="1005"/>
                    <a:pt x="560" y="1059"/>
                    <a:pt x="673" y="968"/>
                  </a:cubicBezTo>
                  <a:cubicBezTo>
                    <a:pt x="786" y="877"/>
                    <a:pt x="802" y="477"/>
                    <a:pt x="809" y="333"/>
                  </a:cubicBezTo>
                  <a:cubicBezTo>
                    <a:pt x="816" y="189"/>
                    <a:pt x="794" y="159"/>
                    <a:pt x="718" y="106"/>
                  </a:cubicBezTo>
                  <a:cubicBezTo>
                    <a:pt x="642" y="53"/>
                    <a:pt x="469" y="0"/>
                    <a:pt x="356" y="15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Freeform 75"/>
            <p:cNvSpPr>
              <a:spLocks/>
            </p:cNvSpPr>
            <p:nvPr/>
          </p:nvSpPr>
          <p:spPr bwMode="auto">
            <a:xfrm>
              <a:off x="5127" y="1070"/>
              <a:ext cx="218" cy="448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30" y="433"/>
                </a:cxn>
                <a:cxn ang="0">
                  <a:pos x="192" y="418"/>
                </a:cxn>
                <a:cxn ang="0">
                  <a:pos x="140" y="270"/>
                </a:cxn>
                <a:cxn ang="0">
                  <a:pos x="89" y="130"/>
                </a:cxn>
                <a:cxn ang="0">
                  <a:pos x="0" y="256"/>
                </a:cxn>
              </a:cxnLst>
              <a:rect l="0" t="0" r="r" b="b"/>
              <a:pathLst>
                <a:path w="218" h="448">
                  <a:moveTo>
                    <a:pt x="0" y="256"/>
                  </a:moveTo>
                  <a:cubicBezTo>
                    <a:pt x="14" y="315"/>
                    <a:pt x="9" y="375"/>
                    <a:pt x="30" y="433"/>
                  </a:cubicBezTo>
                  <a:cubicBezTo>
                    <a:pt x="84" y="428"/>
                    <a:pt x="147" y="448"/>
                    <a:pt x="192" y="418"/>
                  </a:cubicBezTo>
                  <a:cubicBezTo>
                    <a:pt x="218" y="401"/>
                    <a:pt x="158" y="288"/>
                    <a:pt x="140" y="270"/>
                  </a:cubicBezTo>
                  <a:cubicBezTo>
                    <a:pt x="119" y="0"/>
                    <a:pt x="167" y="77"/>
                    <a:pt x="89" y="130"/>
                  </a:cubicBezTo>
                  <a:cubicBezTo>
                    <a:pt x="65" y="178"/>
                    <a:pt x="24" y="207"/>
                    <a:pt x="0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4979" y="1026"/>
              <a:ext cx="351" cy="408"/>
              <a:chOff x="2983" y="754"/>
              <a:chExt cx="1857" cy="2126"/>
            </a:xfrm>
          </p:grpSpPr>
          <p:sp>
            <p:nvSpPr>
              <p:cNvPr id="21581" name="Freeform 77"/>
              <p:cNvSpPr>
                <a:spLocks/>
              </p:cNvSpPr>
              <p:nvPr/>
            </p:nvSpPr>
            <p:spPr bwMode="auto">
              <a:xfrm>
                <a:off x="2983" y="798"/>
                <a:ext cx="1640" cy="2082"/>
              </a:xfrm>
              <a:custGeom>
                <a:avLst/>
                <a:gdLst/>
                <a:ahLst/>
                <a:cxnLst>
                  <a:cxn ang="0">
                    <a:pos x="820" y="7"/>
                  </a:cxn>
                  <a:cxn ang="0">
                    <a:pos x="539" y="81"/>
                  </a:cxn>
                  <a:cxn ang="0">
                    <a:pos x="333" y="192"/>
                  </a:cxn>
                  <a:cxn ang="0">
                    <a:pos x="222" y="302"/>
                  </a:cxn>
                  <a:cxn ang="0">
                    <a:pos x="89" y="516"/>
                  </a:cxn>
                  <a:cxn ang="0">
                    <a:pos x="170" y="627"/>
                  </a:cxn>
                  <a:cxn ang="0">
                    <a:pos x="155" y="1070"/>
                  </a:cxn>
                  <a:cxn ang="0">
                    <a:pos x="96" y="1196"/>
                  </a:cxn>
                  <a:cxn ang="0">
                    <a:pos x="0" y="1366"/>
                  </a:cxn>
                  <a:cxn ang="0">
                    <a:pos x="185" y="1580"/>
                  </a:cxn>
                  <a:cxn ang="0">
                    <a:pos x="237" y="1632"/>
                  </a:cxn>
                  <a:cxn ang="0">
                    <a:pos x="355" y="1764"/>
                  </a:cxn>
                  <a:cxn ang="0">
                    <a:pos x="569" y="2067"/>
                  </a:cxn>
                  <a:cxn ang="0">
                    <a:pos x="857" y="2052"/>
                  </a:cxn>
                  <a:cxn ang="0">
                    <a:pos x="1005" y="1956"/>
                  </a:cxn>
                  <a:cxn ang="0">
                    <a:pos x="1167" y="1816"/>
                  </a:cxn>
                  <a:cxn ang="0">
                    <a:pos x="1293" y="1683"/>
                  </a:cxn>
                  <a:cxn ang="0">
                    <a:pos x="1330" y="1609"/>
                  </a:cxn>
                  <a:cxn ang="0">
                    <a:pos x="1389" y="1462"/>
                  </a:cxn>
                  <a:cxn ang="0">
                    <a:pos x="1485" y="1373"/>
                  </a:cxn>
                  <a:cxn ang="0">
                    <a:pos x="1573" y="1255"/>
                  </a:cxn>
                  <a:cxn ang="0">
                    <a:pos x="1640" y="1107"/>
                  </a:cxn>
                  <a:cxn ang="0">
                    <a:pos x="1485" y="967"/>
                  </a:cxn>
                  <a:cxn ang="0">
                    <a:pos x="1359" y="967"/>
                  </a:cxn>
                  <a:cxn ang="0">
                    <a:pos x="1293" y="886"/>
                  </a:cxn>
                  <a:cxn ang="0">
                    <a:pos x="1204" y="672"/>
                  </a:cxn>
                  <a:cxn ang="0">
                    <a:pos x="997" y="539"/>
                  </a:cxn>
                  <a:cxn ang="0">
                    <a:pos x="975" y="295"/>
                  </a:cxn>
                  <a:cxn ang="0">
                    <a:pos x="909" y="324"/>
                  </a:cxn>
                  <a:cxn ang="0">
                    <a:pos x="643" y="391"/>
                  </a:cxn>
                  <a:cxn ang="0">
                    <a:pos x="599" y="413"/>
                  </a:cxn>
                  <a:cxn ang="0">
                    <a:pos x="473" y="531"/>
                  </a:cxn>
                  <a:cxn ang="0">
                    <a:pos x="67" y="605"/>
                  </a:cxn>
                </a:cxnLst>
                <a:rect l="0" t="0" r="r" b="b"/>
                <a:pathLst>
                  <a:path w="1640" h="2082">
                    <a:moveTo>
                      <a:pt x="1182" y="29"/>
                    </a:moveTo>
                    <a:cubicBezTo>
                      <a:pt x="1053" y="16"/>
                      <a:pt x="949" y="0"/>
                      <a:pt x="820" y="7"/>
                    </a:cubicBezTo>
                    <a:cubicBezTo>
                      <a:pt x="777" y="15"/>
                      <a:pt x="738" y="29"/>
                      <a:pt x="695" y="36"/>
                    </a:cubicBezTo>
                    <a:cubicBezTo>
                      <a:pt x="648" y="52"/>
                      <a:pt x="580" y="53"/>
                      <a:pt x="539" y="81"/>
                    </a:cubicBezTo>
                    <a:cubicBezTo>
                      <a:pt x="508" y="102"/>
                      <a:pt x="445" y="126"/>
                      <a:pt x="407" y="140"/>
                    </a:cubicBezTo>
                    <a:cubicBezTo>
                      <a:pt x="384" y="162"/>
                      <a:pt x="357" y="172"/>
                      <a:pt x="333" y="192"/>
                    </a:cubicBezTo>
                    <a:cubicBezTo>
                      <a:pt x="285" y="232"/>
                      <a:pt x="337" y="198"/>
                      <a:pt x="288" y="228"/>
                    </a:cubicBezTo>
                    <a:cubicBezTo>
                      <a:pt x="244" y="290"/>
                      <a:pt x="268" y="267"/>
                      <a:pt x="222" y="302"/>
                    </a:cubicBezTo>
                    <a:cubicBezTo>
                      <a:pt x="211" y="335"/>
                      <a:pt x="177" y="356"/>
                      <a:pt x="155" y="384"/>
                    </a:cubicBezTo>
                    <a:cubicBezTo>
                      <a:pt x="123" y="426"/>
                      <a:pt x="118" y="474"/>
                      <a:pt x="89" y="516"/>
                    </a:cubicBezTo>
                    <a:cubicBezTo>
                      <a:pt x="91" y="543"/>
                      <a:pt x="76" y="579"/>
                      <a:pt x="96" y="598"/>
                    </a:cubicBezTo>
                    <a:cubicBezTo>
                      <a:pt x="159" y="657"/>
                      <a:pt x="212" y="565"/>
                      <a:pt x="170" y="627"/>
                    </a:cubicBezTo>
                    <a:cubicBezTo>
                      <a:pt x="158" y="718"/>
                      <a:pt x="129" y="833"/>
                      <a:pt x="185" y="915"/>
                    </a:cubicBezTo>
                    <a:cubicBezTo>
                      <a:pt x="202" y="968"/>
                      <a:pt x="185" y="1025"/>
                      <a:pt x="155" y="1070"/>
                    </a:cubicBezTo>
                    <a:cubicBezTo>
                      <a:pt x="136" y="1132"/>
                      <a:pt x="150" y="1102"/>
                      <a:pt x="111" y="1159"/>
                    </a:cubicBezTo>
                    <a:cubicBezTo>
                      <a:pt x="104" y="1170"/>
                      <a:pt x="101" y="1184"/>
                      <a:pt x="96" y="1196"/>
                    </a:cubicBezTo>
                    <a:cubicBezTo>
                      <a:pt x="80" y="1232"/>
                      <a:pt x="59" y="1267"/>
                      <a:pt x="37" y="1299"/>
                    </a:cubicBezTo>
                    <a:cubicBezTo>
                      <a:pt x="29" y="1323"/>
                      <a:pt x="0" y="1366"/>
                      <a:pt x="0" y="1366"/>
                    </a:cubicBezTo>
                    <a:cubicBezTo>
                      <a:pt x="63" y="1404"/>
                      <a:pt x="138" y="1410"/>
                      <a:pt x="207" y="1432"/>
                    </a:cubicBezTo>
                    <a:cubicBezTo>
                      <a:pt x="262" y="1470"/>
                      <a:pt x="214" y="1538"/>
                      <a:pt x="185" y="1580"/>
                    </a:cubicBezTo>
                    <a:cubicBezTo>
                      <a:pt x="187" y="1587"/>
                      <a:pt x="187" y="1597"/>
                      <a:pt x="192" y="1602"/>
                    </a:cubicBezTo>
                    <a:cubicBezTo>
                      <a:pt x="205" y="1615"/>
                      <a:pt x="237" y="1632"/>
                      <a:pt x="237" y="1632"/>
                    </a:cubicBezTo>
                    <a:cubicBezTo>
                      <a:pt x="250" y="1674"/>
                      <a:pt x="225" y="1705"/>
                      <a:pt x="274" y="1720"/>
                    </a:cubicBezTo>
                    <a:cubicBezTo>
                      <a:pt x="299" y="1737"/>
                      <a:pt x="355" y="1764"/>
                      <a:pt x="355" y="1764"/>
                    </a:cubicBezTo>
                    <a:cubicBezTo>
                      <a:pt x="377" y="1787"/>
                      <a:pt x="389" y="1812"/>
                      <a:pt x="407" y="1838"/>
                    </a:cubicBezTo>
                    <a:cubicBezTo>
                      <a:pt x="426" y="1936"/>
                      <a:pt x="466" y="2032"/>
                      <a:pt x="569" y="2067"/>
                    </a:cubicBezTo>
                    <a:cubicBezTo>
                      <a:pt x="607" y="2080"/>
                      <a:pt x="682" y="2080"/>
                      <a:pt x="709" y="2082"/>
                    </a:cubicBezTo>
                    <a:cubicBezTo>
                      <a:pt x="736" y="2078"/>
                      <a:pt x="821" y="2072"/>
                      <a:pt x="857" y="2052"/>
                    </a:cubicBezTo>
                    <a:cubicBezTo>
                      <a:pt x="881" y="2038"/>
                      <a:pt x="900" y="2016"/>
                      <a:pt x="923" y="2001"/>
                    </a:cubicBezTo>
                    <a:cubicBezTo>
                      <a:pt x="948" y="1984"/>
                      <a:pt x="980" y="1974"/>
                      <a:pt x="1005" y="1956"/>
                    </a:cubicBezTo>
                    <a:cubicBezTo>
                      <a:pt x="1047" y="1926"/>
                      <a:pt x="1080" y="1883"/>
                      <a:pt x="1123" y="1853"/>
                    </a:cubicBezTo>
                    <a:cubicBezTo>
                      <a:pt x="1153" y="1810"/>
                      <a:pt x="1120" y="1850"/>
                      <a:pt x="1167" y="1816"/>
                    </a:cubicBezTo>
                    <a:cubicBezTo>
                      <a:pt x="1200" y="1792"/>
                      <a:pt x="1180" y="1794"/>
                      <a:pt x="1211" y="1764"/>
                    </a:cubicBezTo>
                    <a:cubicBezTo>
                      <a:pt x="1239" y="1737"/>
                      <a:pt x="1270" y="1716"/>
                      <a:pt x="1293" y="1683"/>
                    </a:cubicBezTo>
                    <a:cubicBezTo>
                      <a:pt x="1314" y="1618"/>
                      <a:pt x="1280" y="1711"/>
                      <a:pt x="1322" y="1639"/>
                    </a:cubicBezTo>
                    <a:cubicBezTo>
                      <a:pt x="1327" y="1630"/>
                      <a:pt x="1326" y="1619"/>
                      <a:pt x="1330" y="1609"/>
                    </a:cubicBezTo>
                    <a:cubicBezTo>
                      <a:pt x="1338" y="1591"/>
                      <a:pt x="1351" y="1576"/>
                      <a:pt x="1359" y="1558"/>
                    </a:cubicBezTo>
                    <a:cubicBezTo>
                      <a:pt x="1373" y="1527"/>
                      <a:pt x="1378" y="1494"/>
                      <a:pt x="1389" y="1462"/>
                    </a:cubicBezTo>
                    <a:cubicBezTo>
                      <a:pt x="1402" y="1424"/>
                      <a:pt x="1398" y="1388"/>
                      <a:pt x="1433" y="1366"/>
                    </a:cubicBezTo>
                    <a:cubicBezTo>
                      <a:pt x="1450" y="1368"/>
                      <a:pt x="1468" y="1376"/>
                      <a:pt x="1485" y="1373"/>
                    </a:cubicBezTo>
                    <a:cubicBezTo>
                      <a:pt x="1512" y="1368"/>
                      <a:pt x="1516" y="1316"/>
                      <a:pt x="1529" y="1299"/>
                    </a:cubicBezTo>
                    <a:cubicBezTo>
                      <a:pt x="1542" y="1283"/>
                      <a:pt x="1561" y="1272"/>
                      <a:pt x="1573" y="1255"/>
                    </a:cubicBezTo>
                    <a:cubicBezTo>
                      <a:pt x="1585" y="1238"/>
                      <a:pt x="1598" y="1220"/>
                      <a:pt x="1610" y="1203"/>
                    </a:cubicBezTo>
                    <a:cubicBezTo>
                      <a:pt x="1628" y="1178"/>
                      <a:pt x="1630" y="1136"/>
                      <a:pt x="1640" y="1107"/>
                    </a:cubicBezTo>
                    <a:cubicBezTo>
                      <a:pt x="1623" y="973"/>
                      <a:pt x="1637" y="1017"/>
                      <a:pt x="1588" y="945"/>
                    </a:cubicBezTo>
                    <a:cubicBezTo>
                      <a:pt x="1546" y="950"/>
                      <a:pt x="1523" y="955"/>
                      <a:pt x="1485" y="967"/>
                    </a:cubicBezTo>
                    <a:cubicBezTo>
                      <a:pt x="1429" y="1023"/>
                      <a:pt x="1441" y="1001"/>
                      <a:pt x="1426" y="923"/>
                    </a:cubicBezTo>
                    <a:cubicBezTo>
                      <a:pt x="1401" y="938"/>
                      <a:pt x="1387" y="958"/>
                      <a:pt x="1359" y="967"/>
                    </a:cubicBezTo>
                    <a:cubicBezTo>
                      <a:pt x="1332" y="1007"/>
                      <a:pt x="1307" y="998"/>
                      <a:pt x="1256" y="1004"/>
                    </a:cubicBezTo>
                    <a:cubicBezTo>
                      <a:pt x="1240" y="960"/>
                      <a:pt x="1278" y="927"/>
                      <a:pt x="1293" y="886"/>
                    </a:cubicBezTo>
                    <a:cubicBezTo>
                      <a:pt x="1288" y="834"/>
                      <a:pt x="1288" y="782"/>
                      <a:pt x="1278" y="731"/>
                    </a:cubicBezTo>
                    <a:cubicBezTo>
                      <a:pt x="1271" y="697"/>
                      <a:pt x="1228" y="686"/>
                      <a:pt x="1204" y="672"/>
                    </a:cubicBezTo>
                    <a:cubicBezTo>
                      <a:pt x="1163" y="648"/>
                      <a:pt x="1129" y="619"/>
                      <a:pt x="1086" y="598"/>
                    </a:cubicBezTo>
                    <a:cubicBezTo>
                      <a:pt x="1059" y="571"/>
                      <a:pt x="1033" y="550"/>
                      <a:pt x="997" y="539"/>
                    </a:cubicBezTo>
                    <a:cubicBezTo>
                      <a:pt x="932" y="471"/>
                      <a:pt x="965" y="396"/>
                      <a:pt x="990" y="317"/>
                    </a:cubicBezTo>
                    <a:cubicBezTo>
                      <a:pt x="985" y="310"/>
                      <a:pt x="984" y="297"/>
                      <a:pt x="975" y="295"/>
                    </a:cubicBezTo>
                    <a:cubicBezTo>
                      <a:pt x="966" y="293"/>
                      <a:pt x="961" y="306"/>
                      <a:pt x="953" y="310"/>
                    </a:cubicBezTo>
                    <a:cubicBezTo>
                      <a:pt x="939" y="316"/>
                      <a:pt x="923" y="319"/>
                      <a:pt x="909" y="324"/>
                    </a:cubicBezTo>
                    <a:cubicBezTo>
                      <a:pt x="855" y="344"/>
                      <a:pt x="803" y="352"/>
                      <a:pt x="746" y="361"/>
                    </a:cubicBezTo>
                    <a:cubicBezTo>
                      <a:pt x="712" y="373"/>
                      <a:pt x="677" y="380"/>
                      <a:pt x="643" y="391"/>
                    </a:cubicBezTo>
                    <a:cubicBezTo>
                      <a:pt x="636" y="396"/>
                      <a:pt x="629" y="402"/>
                      <a:pt x="621" y="406"/>
                    </a:cubicBezTo>
                    <a:cubicBezTo>
                      <a:pt x="614" y="409"/>
                      <a:pt x="605" y="409"/>
                      <a:pt x="599" y="413"/>
                    </a:cubicBezTo>
                    <a:cubicBezTo>
                      <a:pt x="539" y="452"/>
                      <a:pt x="609" y="423"/>
                      <a:pt x="554" y="443"/>
                    </a:cubicBezTo>
                    <a:cubicBezTo>
                      <a:pt x="535" y="462"/>
                      <a:pt x="497" y="515"/>
                      <a:pt x="473" y="531"/>
                    </a:cubicBezTo>
                    <a:cubicBezTo>
                      <a:pt x="383" y="592"/>
                      <a:pt x="235" y="580"/>
                      <a:pt x="141" y="583"/>
                    </a:cubicBezTo>
                    <a:cubicBezTo>
                      <a:pt x="126" y="588"/>
                      <a:pt x="76" y="596"/>
                      <a:pt x="67" y="605"/>
                    </a:cubicBezTo>
                    <a:cubicBezTo>
                      <a:pt x="65" y="607"/>
                      <a:pt x="72" y="610"/>
                      <a:pt x="74" y="612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2" name="Freeform 78"/>
              <p:cNvSpPr>
                <a:spLocks/>
              </p:cNvSpPr>
              <p:nvPr/>
            </p:nvSpPr>
            <p:spPr bwMode="auto">
              <a:xfrm>
                <a:off x="2990" y="754"/>
                <a:ext cx="1850" cy="1724"/>
              </a:xfrm>
              <a:custGeom>
                <a:avLst/>
                <a:gdLst/>
                <a:ahLst/>
                <a:cxnLst>
                  <a:cxn ang="0">
                    <a:pos x="897" y="317"/>
                  </a:cxn>
                  <a:cxn ang="0">
                    <a:pos x="683" y="369"/>
                  </a:cxn>
                  <a:cxn ang="0">
                    <a:pos x="572" y="406"/>
                  </a:cxn>
                  <a:cxn ang="0">
                    <a:pos x="520" y="435"/>
                  </a:cxn>
                  <a:cxn ang="0">
                    <a:pos x="343" y="546"/>
                  </a:cxn>
                  <a:cxn ang="0">
                    <a:pos x="181" y="554"/>
                  </a:cxn>
                  <a:cxn ang="0">
                    <a:pos x="18" y="546"/>
                  </a:cxn>
                  <a:cxn ang="0">
                    <a:pos x="63" y="502"/>
                  </a:cxn>
                  <a:cxn ang="0">
                    <a:pos x="114" y="428"/>
                  </a:cxn>
                  <a:cxn ang="0">
                    <a:pos x="247" y="214"/>
                  </a:cxn>
                  <a:cxn ang="0">
                    <a:pos x="269" y="192"/>
                  </a:cxn>
                  <a:cxn ang="0">
                    <a:pos x="299" y="177"/>
                  </a:cxn>
                  <a:cxn ang="0">
                    <a:pos x="314" y="155"/>
                  </a:cxn>
                  <a:cxn ang="0">
                    <a:pos x="380" y="125"/>
                  </a:cxn>
                  <a:cxn ang="0">
                    <a:pos x="491" y="59"/>
                  </a:cxn>
                  <a:cxn ang="0">
                    <a:pos x="565" y="0"/>
                  </a:cxn>
                  <a:cxn ang="0">
                    <a:pos x="1222" y="22"/>
                  </a:cxn>
                  <a:cxn ang="0">
                    <a:pos x="1362" y="44"/>
                  </a:cxn>
                  <a:cxn ang="0">
                    <a:pos x="1443" y="66"/>
                  </a:cxn>
                  <a:cxn ang="0">
                    <a:pos x="1547" y="140"/>
                  </a:cxn>
                  <a:cxn ang="0">
                    <a:pos x="1650" y="214"/>
                  </a:cxn>
                  <a:cxn ang="0">
                    <a:pos x="1739" y="332"/>
                  </a:cxn>
                  <a:cxn ang="0">
                    <a:pos x="1761" y="664"/>
                  </a:cxn>
                  <a:cxn ang="0">
                    <a:pos x="1783" y="967"/>
                  </a:cxn>
                  <a:cxn ang="0">
                    <a:pos x="1798" y="1152"/>
                  </a:cxn>
                  <a:cxn ang="0">
                    <a:pos x="1850" y="1447"/>
                  </a:cxn>
                  <a:cxn ang="0">
                    <a:pos x="1835" y="1491"/>
                  </a:cxn>
                  <a:cxn ang="0">
                    <a:pos x="1783" y="1477"/>
                  </a:cxn>
                  <a:cxn ang="0">
                    <a:pos x="1650" y="1403"/>
                  </a:cxn>
                  <a:cxn ang="0">
                    <a:pos x="1613" y="1388"/>
                  </a:cxn>
                  <a:cxn ang="0">
                    <a:pos x="1569" y="1358"/>
                  </a:cxn>
                  <a:cxn ang="0">
                    <a:pos x="1532" y="1322"/>
                  </a:cxn>
                  <a:cxn ang="0">
                    <a:pos x="1495" y="1277"/>
                  </a:cxn>
                  <a:cxn ang="0">
                    <a:pos x="1532" y="1203"/>
                  </a:cxn>
                  <a:cxn ang="0">
                    <a:pos x="1576" y="1174"/>
                  </a:cxn>
                  <a:cxn ang="0">
                    <a:pos x="1554" y="915"/>
                  </a:cxn>
                  <a:cxn ang="0">
                    <a:pos x="1466" y="952"/>
                  </a:cxn>
                  <a:cxn ang="0">
                    <a:pos x="1466" y="952"/>
                  </a:cxn>
                  <a:cxn ang="0">
                    <a:pos x="1384" y="982"/>
                  </a:cxn>
                  <a:cxn ang="0">
                    <a:pos x="1340" y="1011"/>
                  </a:cxn>
                  <a:cxn ang="0">
                    <a:pos x="1237" y="1026"/>
                  </a:cxn>
                  <a:cxn ang="0">
                    <a:pos x="1170" y="1011"/>
                  </a:cxn>
                  <a:cxn ang="0">
                    <a:pos x="1155" y="989"/>
                  </a:cxn>
                  <a:cxn ang="0">
                    <a:pos x="1185" y="805"/>
                  </a:cxn>
                  <a:cxn ang="0">
                    <a:pos x="1089" y="657"/>
                  </a:cxn>
                  <a:cxn ang="0">
                    <a:pos x="971" y="598"/>
                  </a:cxn>
                  <a:cxn ang="0">
                    <a:pos x="882" y="517"/>
                  </a:cxn>
                  <a:cxn ang="0">
                    <a:pos x="867" y="472"/>
                  </a:cxn>
                  <a:cxn ang="0">
                    <a:pos x="816" y="325"/>
                  </a:cxn>
                </a:cxnLst>
                <a:rect l="0" t="0" r="r" b="b"/>
                <a:pathLst>
                  <a:path w="1850" h="1498">
                    <a:moveTo>
                      <a:pt x="897" y="317"/>
                    </a:moveTo>
                    <a:cubicBezTo>
                      <a:pt x="824" y="330"/>
                      <a:pt x="755" y="352"/>
                      <a:pt x="683" y="369"/>
                    </a:cubicBezTo>
                    <a:cubicBezTo>
                      <a:pt x="647" y="387"/>
                      <a:pt x="611" y="396"/>
                      <a:pt x="572" y="406"/>
                    </a:cubicBezTo>
                    <a:cubicBezTo>
                      <a:pt x="556" y="417"/>
                      <a:pt x="536" y="423"/>
                      <a:pt x="520" y="435"/>
                    </a:cubicBezTo>
                    <a:cubicBezTo>
                      <a:pt x="472" y="469"/>
                      <a:pt x="408" y="541"/>
                      <a:pt x="343" y="546"/>
                    </a:cubicBezTo>
                    <a:cubicBezTo>
                      <a:pt x="289" y="550"/>
                      <a:pt x="235" y="551"/>
                      <a:pt x="181" y="554"/>
                    </a:cubicBezTo>
                    <a:cubicBezTo>
                      <a:pt x="127" y="571"/>
                      <a:pt x="86" y="588"/>
                      <a:pt x="18" y="546"/>
                    </a:cubicBezTo>
                    <a:cubicBezTo>
                      <a:pt x="0" y="535"/>
                      <a:pt x="48" y="517"/>
                      <a:pt x="63" y="502"/>
                    </a:cubicBezTo>
                    <a:cubicBezTo>
                      <a:pt x="87" y="479"/>
                      <a:pt x="100" y="459"/>
                      <a:pt x="114" y="428"/>
                    </a:cubicBezTo>
                    <a:cubicBezTo>
                      <a:pt x="145" y="357"/>
                      <a:pt x="164" y="241"/>
                      <a:pt x="247" y="214"/>
                    </a:cubicBezTo>
                    <a:cubicBezTo>
                      <a:pt x="254" y="207"/>
                      <a:pt x="261" y="198"/>
                      <a:pt x="269" y="192"/>
                    </a:cubicBezTo>
                    <a:cubicBezTo>
                      <a:pt x="278" y="186"/>
                      <a:pt x="290" y="184"/>
                      <a:pt x="299" y="177"/>
                    </a:cubicBezTo>
                    <a:cubicBezTo>
                      <a:pt x="306" y="171"/>
                      <a:pt x="307" y="161"/>
                      <a:pt x="314" y="155"/>
                    </a:cubicBezTo>
                    <a:cubicBezTo>
                      <a:pt x="331" y="141"/>
                      <a:pt x="361" y="136"/>
                      <a:pt x="380" y="125"/>
                    </a:cubicBezTo>
                    <a:cubicBezTo>
                      <a:pt x="428" y="98"/>
                      <a:pt x="437" y="77"/>
                      <a:pt x="491" y="59"/>
                    </a:cubicBezTo>
                    <a:cubicBezTo>
                      <a:pt x="515" y="35"/>
                      <a:pt x="541" y="24"/>
                      <a:pt x="565" y="0"/>
                    </a:cubicBezTo>
                    <a:cubicBezTo>
                      <a:pt x="888" y="4"/>
                      <a:pt x="982" y="0"/>
                      <a:pt x="1222" y="22"/>
                    </a:cubicBezTo>
                    <a:cubicBezTo>
                      <a:pt x="1271" y="31"/>
                      <a:pt x="1311" y="39"/>
                      <a:pt x="1362" y="44"/>
                    </a:cubicBezTo>
                    <a:cubicBezTo>
                      <a:pt x="1390" y="50"/>
                      <a:pt x="1416" y="59"/>
                      <a:pt x="1443" y="66"/>
                    </a:cubicBezTo>
                    <a:cubicBezTo>
                      <a:pt x="1477" y="90"/>
                      <a:pt x="1510" y="121"/>
                      <a:pt x="1547" y="140"/>
                    </a:cubicBezTo>
                    <a:cubicBezTo>
                      <a:pt x="1560" y="179"/>
                      <a:pt x="1614" y="195"/>
                      <a:pt x="1650" y="214"/>
                    </a:cubicBezTo>
                    <a:cubicBezTo>
                      <a:pt x="1697" y="239"/>
                      <a:pt x="1720" y="285"/>
                      <a:pt x="1739" y="332"/>
                    </a:cubicBezTo>
                    <a:cubicBezTo>
                      <a:pt x="1743" y="470"/>
                      <a:pt x="1742" y="546"/>
                      <a:pt x="1761" y="664"/>
                    </a:cubicBezTo>
                    <a:cubicBezTo>
                      <a:pt x="1766" y="817"/>
                      <a:pt x="1765" y="853"/>
                      <a:pt x="1783" y="967"/>
                    </a:cubicBezTo>
                    <a:cubicBezTo>
                      <a:pt x="1788" y="1029"/>
                      <a:pt x="1793" y="1090"/>
                      <a:pt x="1798" y="1152"/>
                    </a:cubicBezTo>
                    <a:cubicBezTo>
                      <a:pt x="1805" y="1243"/>
                      <a:pt x="1794" y="1365"/>
                      <a:pt x="1850" y="1447"/>
                    </a:cubicBezTo>
                    <a:cubicBezTo>
                      <a:pt x="1845" y="1462"/>
                      <a:pt x="1849" y="1485"/>
                      <a:pt x="1835" y="1491"/>
                    </a:cubicBezTo>
                    <a:cubicBezTo>
                      <a:pt x="1819" y="1498"/>
                      <a:pt x="1800" y="1483"/>
                      <a:pt x="1783" y="1477"/>
                    </a:cubicBezTo>
                    <a:cubicBezTo>
                      <a:pt x="1736" y="1460"/>
                      <a:pt x="1694" y="1426"/>
                      <a:pt x="1650" y="1403"/>
                    </a:cubicBezTo>
                    <a:cubicBezTo>
                      <a:pt x="1638" y="1397"/>
                      <a:pt x="1625" y="1394"/>
                      <a:pt x="1613" y="1388"/>
                    </a:cubicBezTo>
                    <a:cubicBezTo>
                      <a:pt x="1597" y="1379"/>
                      <a:pt x="1569" y="1358"/>
                      <a:pt x="1569" y="1358"/>
                    </a:cubicBezTo>
                    <a:cubicBezTo>
                      <a:pt x="1526" y="1294"/>
                      <a:pt x="1584" y="1374"/>
                      <a:pt x="1532" y="1322"/>
                    </a:cubicBezTo>
                    <a:cubicBezTo>
                      <a:pt x="1518" y="1308"/>
                      <a:pt x="1509" y="1291"/>
                      <a:pt x="1495" y="1277"/>
                    </a:cubicBezTo>
                    <a:cubicBezTo>
                      <a:pt x="1485" y="1245"/>
                      <a:pt x="1506" y="1224"/>
                      <a:pt x="1532" y="1203"/>
                    </a:cubicBezTo>
                    <a:cubicBezTo>
                      <a:pt x="1546" y="1192"/>
                      <a:pt x="1576" y="1174"/>
                      <a:pt x="1576" y="1174"/>
                    </a:cubicBezTo>
                    <a:cubicBezTo>
                      <a:pt x="1630" y="1095"/>
                      <a:pt x="1575" y="998"/>
                      <a:pt x="1554" y="915"/>
                    </a:cubicBezTo>
                    <a:cubicBezTo>
                      <a:pt x="1493" y="926"/>
                      <a:pt x="1522" y="915"/>
                      <a:pt x="1466" y="952"/>
                    </a:cubicBezTo>
                    <a:lnTo>
                      <a:pt x="1466" y="952"/>
                    </a:lnTo>
                    <a:cubicBezTo>
                      <a:pt x="1437" y="960"/>
                      <a:pt x="1410" y="966"/>
                      <a:pt x="1384" y="982"/>
                    </a:cubicBezTo>
                    <a:cubicBezTo>
                      <a:pt x="1369" y="991"/>
                      <a:pt x="1357" y="1008"/>
                      <a:pt x="1340" y="1011"/>
                    </a:cubicBezTo>
                    <a:cubicBezTo>
                      <a:pt x="1277" y="1023"/>
                      <a:pt x="1311" y="1017"/>
                      <a:pt x="1237" y="1026"/>
                    </a:cubicBezTo>
                    <a:cubicBezTo>
                      <a:pt x="1215" y="1021"/>
                      <a:pt x="1191" y="1020"/>
                      <a:pt x="1170" y="1011"/>
                    </a:cubicBezTo>
                    <a:cubicBezTo>
                      <a:pt x="1162" y="1007"/>
                      <a:pt x="1156" y="998"/>
                      <a:pt x="1155" y="989"/>
                    </a:cubicBezTo>
                    <a:cubicBezTo>
                      <a:pt x="1152" y="933"/>
                      <a:pt x="1168" y="860"/>
                      <a:pt x="1185" y="805"/>
                    </a:cubicBezTo>
                    <a:cubicBezTo>
                      <a:pt x="1170" y="725"/>
                      <a:pt x="1165" y="688"/>
                      <a:pt x="1089" y="657"/>
                    </a:cubicBezTo>
                    <a:cubicBezTo>
                      <a:pt x="1056" y="624"/>
                      <a:pt x="1014" y="612"/>
                      <a:pt x="971" y="598"/>
                    </a:cubicBezTo>
                    <a:cubicBezTo>
                      <a:pt x="937" y="573"/>
                      <a:pt x="916" y="539"/>
                      <a:pt x="882" y="517"/>
                    </a:cubicBezTo>
                    <a:cubicBezTo>
                      <a:pt x="877" y="502"/>
                      <a:pt x="869" y="488"/>
                      <a:pt x="867" y="472"/>
                    </a:cubicBezTo>
                    <a:cubicBezTo>
                      <a:pt x="843" y="313"/>
                      <a:pt x="904" y="325"/>
                      <a:pt x="816" y="325"/>
                    </a:cubicBez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83" name="Freeform 79"/>
            <p:cNvSpPr>
              <a:spLocks/>
            </p:cNvSpPr>
            <p:nvPr/>
          </p:nvSpPr>
          <p:spPr bwMode="auto">
            <a:xfrm>
              <a:off x="4726" y="2160"/>
              <a:ext cx="998" cy="1088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907"/>
                </a:cxn>
                <a:cxn ang="0">
                  <a:pos x="272" y="952"/>
                </a:cxn>
                <a:cxn ang="0">
                  <a:pos x="499" y="227"/>
                </a:cxn>
                <a:cxn ang="0">
                  <a:pos x="726" y="952"/>
                </a:cxn>
                <a:cxn ang="0">
                  <a:pos x="998" y="907"/>
                </a:cxn>
                <a:cxn ang="0">
                  <a:pos x="726" y="0"/>
                </a:cxn>
                <a:cxn ang="0">
                  <a:pos x="272" y="0"/>
                </a:cxn>
              </a:cxnLst>
              <a:rect l="0" t="0" r="r" b="b"/>
              <a:pathLst>
                <a:path w="998" h="952">
                  <a:moveTo>
                    <a:pt x="272" y="0"/>
                  </a:moveTo>
                  <a:lnTo>
                    <a:pt x="0" y="907"/>
                  </a:lnTo>
                  <a:lnTo>
                    <a:pt x="272" y="952"/>
                  </a:lnTo>
                  <a:lnTo>
                    <a:pt x="499" y="227"/>
                  </a:lnTo>
                  <a:lnTo>
                    <a:pt x="726" y="952"/>
                  </a:lnTo>
                  <a:lnTo>
                    <a:pt x="998" y="907"/>
                  </a:lnTo>
                  <a:lnTo>
                    <a:pt x="726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Freeform 81"/>
            <p:cNvSpPr>
              <a:spLocks/>
            </p:cNvSpPr>
            <p:nvPr/>
          </p:nvSpPr>
          <p:spPr bwMode="auto">
            <a:xfrm flipH="1">
              <a:off x="5504" y="1563"/>
              <a:ext cx="272" cy="59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726"/>
                </a:cxn>
                <a:cxn ang="0">
                  <a:pos x="182" y="771"/>
                </a:cxn>
                <a:cxn ang="0">
                  <a:pos x="272" y="363"/>
                </a:cxn>
                <a:cxn ang="0">
                  <a:pos x="227" y="0"/>
                </a:cxn>
              </a:cxnLst>
              <a:rect l="0" t="0" r="r" b="b"/>
              <a:pathLst>
                <a:path w="272" h="771">
                  <a:moveTo>
                    <a:pt x="227" y="0"/>
                  </a:moveTo>
                  <a:lnTo>
                    <a:pt x="0" y="726"/>
                  </a:lnTo>
                  <a:lnTo>
                    <a:pt x="182" y="771"/>
                  </a:lnTo>
                  <a:lnTo>
                    <a:pt x="272" y="36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AutoShape 84"/>
            <p:cNvSpPr>
              <a:spLocks noChangeArrowheads="1"/>
            </p:cNvSpPr>
            <p:nvPr/>
          </p:nvSpPr>
          <p:spPr bwMode="auto">
            <a:xfrm rot="5400000">
              <a:off x="5021" y="890"/>
              <a:ext cx="227" cy="408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649" y="1661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ru-RU" b="1">
                  <a:solidFill>
                    <a:schemeClr val="bg2"/>
                  </a:solidFill>
                </a:rPr>
                <a:t>дорожные рабочие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96188" y="4005263"/>
            <a:ext cx="1081087" cy="2736850"/>
            <a:chOff x="3379" y="1616"/>
            <a:chExt cx="862" cy="2177"/>
          </a:xfrm>
        </p:grpSpPr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>
              <a:off x="3379" y="1616"/>
              <a:ext cx="862" cy="21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etal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3522" y="1755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3515" y="2432"/>
              <a:ext cx="544" cy="4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515" y="3120"/>
              <a:ext cx="544" cy="499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067175" y="4248150"/>
            <a:ext cx="3673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rgbClr val="FF3300"/>
                </a:solidFill>
              </a:rPr>
              <a:t>Красный сигнал светофора        </a:t>
            </a:r>
            <a:r>
              <a:rPr kumimoji="0" lang="ru-RU" b="1" dirty="0">
                <a:solidFill>
                  <a:srgbClr val="FF3300"/>
                </a:solidFill>
              </a:rPr>
              <a:t>ЗАПРЕЩАЮЩИЙ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68763" y="5141913"/>
            <a:ext cx="3311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rgbClr val="FFFF00"/>
                </a:solidFill>
              </a:rPr>
              <a:t>Желтый сигнал светофора        </a:t>
            </a:r>
            <a:r>
              <a:rPr kumimoji="0" lang="ru-RU" b="1">
                <a:solidFill>
                  <a:srgbClr val="FFFF00"/>
                </a:solidFill>
              </a:rPr>
              <a:t>ПРЕДУПРЕЖДАЮЩИЙ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67175" y="6021388"/>
            <a:ext cx="3529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rgbClr val="00FF00"/>
                </a:solidFill>
              </a:rPr>
              <a:t>Зеленый сигнал светофора         </a:t>
            </a:r>
            <a:r>
              <a:rPr kumimoji="0" lang="ru-RU" b="1">
                <a:solidFill>
                  <a:srgbClr val="00FF00"/>
                </a:solidFill>
              </a:rPr>
              <a:t>РАЗРЕШАЮЩИЙ</a:t>
            </a:r>
            <a:endParaRPr lang="ru-RU">
              <a:solidFill>
                <a:srgbClr val="00FF00"/>
              </a:solidFill>
            </a:endParaRPr>
          </a:p>
        </p:txBody>
      </p:sp>
      <p:pic>
        <p:nvPicPr>
          <p:cNvPr id="30733" name="Picture 13" descr="аварии фото дтп  www.apiter.ru. Фото аварий ( ДТП ) :Самые дорогие аварии : ДТП с участием звез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3384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19063" y="188913"/>
            <a:ext cx="8893175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sz="2000" b="1" dirty="0">
                <a:solidFill>
                  <a:srgbClr val="FFFF00"/>
                </a:solidFill>
              </a:rPr>
              <a:t>Для обеспечения дорожного движения и его регулирования используются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167438" y="1339850"/>
            <a:ext cx="2520950" cy="360363"/>
          </a:xfrm>
          <a:prstGeom prst="rect">
            <a:avLst/>
          </a:prstGeom>
          <a:solidFill>
            <a:srgbClr val="5C002E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пешеходные дорожки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276600" y="1339850"/>
            <a:ext cx="2520950" cy="36036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посадочные площадки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66725" y="1339850"/>
            <a:ext cx="2520950" cy="3603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0" lang="ru-RU"/>
              <a:t>дорожная разметка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6831013" y="708025"/>
            <a:ext cx="1873250" cy="3238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>
                <a:solidFill>
                  <a:schemeClr val="bg2"/>
                </a:solidFill>
              </a:rPr>
              <a:t>ограждения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687888" y="703263"/>
            <a:ext cx="1873250" cy="3238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регулировщики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44763" y="692150"/>
            <a:ext cx="1873250" cy="3238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дорожные знаки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57200" y="692150"/>
            <a:ext cx="1873250" cy="323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kumimoji="0" lang="ru-RU"/>
              <a:t>светофоры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-22225" y="1944688"/>
            <a:ext cx="9324975" cy="476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b="1">
                <a:solidFill>
                  <a:schemeClr val="bg2"/>
                </a:solidFill>
              </a:rPr>
              <a:t>Для обеспечения  движения  пешеходов и его регулирования используются                светофоры с двухцветной сигнализацией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468313" y="2563813"/>
            <a:ext cx="3887787" cy="10810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Красный силуэт стоящего человека запрещает проход, зеленый силуэт «идущего» человека разрешает проход</a:t>
            </a:r>
            <a:endParaRPr lang="ru-RU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643438" y="2576513"/>
            <a:ext cx="3024187" cy="10810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chemeClr val="bg2"/>
                </a:solidFill>
              </a:rPr>
              <a:t>Мигание зеленого сигнала светофора свидетельствует о скором окончании разрешенного времени для перехода.</a:t>
            </a:r>
          </a:p>
        </p:txBody>
      </p:sp>
      <p:sp>
        <p:nvSpPr>
          <p:cNvPr id="30746" name="Oval 26"/>
          <p:cNvSpPr>
            <a:spLocks noChangeAspect="1" noChangeArrowheads="1"/>
          </p:cNvSpPr>
          <p:nvPr/>
        </p:nvSpPr>
        <p:spPr bwMode="auto">
          <a:xfrm>
            <a:off x="7740650" y="4149725"/>
            <a:ext cx="827088" cy="8270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7" name="Oval 27"/>
          <p:cNvSpPr>
            <a:spLocks noChangeAspect="1" noChangeArrowheads="1"/>
          </p:cNvSpPr>
          <p:nvPr/>
        </p:nvSpPr>
        <p:spPr bwMode="auto">
          <a:xfrm>
            <a:off x="7740650" y="5013325"/>
            <a:ext cx="827088" cy="8270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8" name="Oval 28"/>
          <p:cNvSpPr>
            <a:spLocks noChangeAspect="1" noChangeArrowheads="1"/>
          </p:cNvSpPr>
          <p:nvPr/>
        </p:nvSpPr>
        <p:spPr bwMode="auto">
          <a:xfrm>
            <a:off x="7740650" y="5805488"/>
            <a:ext cx="827088" cy="827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547813" y="3500438"/>
            <a:ext cx="1323975" cy="1323975"/>
            <a:chOff x="930" y="2115"/>
            <a:chExt cx="834" cy="834"/>
          </a:xfrm>
        </p:grpSpPr>
        <p:sp>
          <p:nvSpPr>
            <p:cNvPr id="30750" name="Oval 30"/>
            <p:cNvSpPr>
              <a:spLocks noChangeAspect="1" noChangeArrowheads="1"/>
            </p:cNvSpPr>
            <p:nvPr/>
          </p:nvSpPr>
          <p:spPr bwMode="auto">
            <a:xfrm>
              <a:off x="930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202" y="2240"/>
              <a:ext cx="273" cy="544"/>
              <a:chOff x="1927" y="1570"/>
              <a:chExt cx="772" cy="1905"/>
            </a:xfrm>
          </p:grpSpPr>
          <p:sp>
            <p:nvSpPr>
              <p:cNvPr id="30752" name="Oval 32"/>
              <p:cNvSpPr>
                <a:spLocks noChangeArrowheads="1"/>
              </p:cNvSpPr>
              <p:nvPr/>
            </p:nvSpPr>
            <p:spPr bwMode="auto">
              <a:xfrm>
                <a:off x="2109" y="1570"/>
                <a:ext cx="408" cy="3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3" name="AutoShape 33"/>
              <p:cNvSpPr>
                <a:spLocks noChangeArrowheads="1"/>
              </p:cNvSpPr>
              <p:nvPr/>
            </p:nvSpPr>
            <p:spPr bwMode="auto">
              <a:xfrm>
                <a:off x="1997" y="1947"/>
                <a:ext cx="635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4" name="AutoShape 34"/>
              <p:cNvSpPr>
                <a:spLocks noChangeArrowheads="1"/>
              </p:cNvSpPr>
              <p:nvPr/>
            </p:nvSpPr>
            <p:spPr bwMode="auto">
              <a:xfrm>
                <a:off x="2042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5" name="AutoShape 35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48" cy="771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6" name="AutoShape 36"/>
              <p:cNvSpPr>
                <a:spLocks noChangeArrowheads="1"/>
              </p:cNvSpPr>
              <p:nvPr/>
            </p:nvSpPr>
            <p:spPr bwMode="auto">
              <a:xfrm>
                <a:off x="1927" y="1947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57" name="AutoShape 37"/>
              <p:cNvSpPr>
                <a:spLocks noChangeArrowheads="1"/>
              </p:cNvSpPr>
              <p:nvPr/>
            </p:nvSpPr>
            <p:spPr bwMode="auto">
              <a:xfrm>
                <a:off x="2517" y="1940"/>
                <a:ext cx="182" cy="712"/>
              </a:xfrm>
              <a:prstGeom prst="roundRect">
                <a:avLst>
                  <a:gd name="adj" fmla="val 3481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27313" y="3357563"/>
            <a:ext cx="1323975" cy="1323975"/>
            <a:chOff x="1837" y="2115"/>
            <a:chExt cx="834" cy="834"/>
          </a:xfrm>
        </p:grpSpPr>
        <p:sp>
          <p:nvSpPr>
            <p:cNvPr id="30749" name="Oval 29"/>
            <p:cNvSpPr>
              <a:spLocks noChangeAspect="1" noChangeArrowheads="1"/>
            </p:cNvSpPr>
            <p:nvPr/>
          </p:nvSpPr>
          <p:spPr bwMode="auto">
            <a:xfrm>
              <a:off x="1837" y="2115"/>
              <a:ext cx="834" cy="8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109" y="2251"/>
              <a:ext cx="273" cy="543"/>
              <a:chOff x="3114" y="3067"/>
              <a:chExt cx="273" cy="543"/>
            </a:xfrm>
          </p:grpSpPr>
          <p:sp>
            <p:nvSpPr>
              <p:cNvPr id="30759" name="AutoShape 39"/>
              <p:cNvSpPr>
                <a:spLocks noChangeArrowheads="1"/>
              </p:cNvSpPr>
              <p:nvPr/>
            </p:nvSpPr>
            <p:spPr bwMode="auto">
              <a:xfrm rot="11446" flipH="1">
                <a:off x="3255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0" name="AutoShape 40"/>
              <p:cNvSpPr>
                <a:spLocks noChangeArrowheads="1"/>
              </p:cNvSpPr>
              <p:nvPr/>
            </p:nvSpPr>
            <p:spPr bwMode="auto">
              <a:xfrm rot="1792717">
                <a:off x="3114" y="3367"/>
                <a:ext cx="87" cy="243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1" name="Oval 41"/>
              <p:cNvSpPr>
                <a:spLocks noChangeArrowheads="1"/>
              </p:cNvSpPr>
              <p:nvPr/>
            </p:nvSpPr>
            <p:spPr bwMode="auto">
              <a:xfrm>
                <a:off x="3178" y="3067"/>
                <a:ext cx="145" cy="10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2" name="AutoShape 42"/>
              <p:cNvSpPr>
                <a:spLocks noChangeArrowheads="1"/>
              </p:cNvSpPr>
              <p:nvPr/>
            </p:nvSpPr>
            <p:spPr bwMode="auto">
              <a:xfrm>
                <a:off x="3139" y="3175"/>
                <a:ext cx="224" cy="220"/>
              </a:xfrm>
              <a:prstGeom prst="roundRect">
                <a:avLst>
                  <a:gd name="adj" fmla="val 1666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3" name="AutoShape 43"/>
              <p:cNvSpPr>
                <a:spLocks noChangeArrowheads="1"/>
              </p:cNvSpPr>
              <p:nvPr/>
            </p:nvSpPr>
            <p:spPr bwMode="auto">
              <a:xfrm>
                <a:off x="3114" y="3175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64" name="AutoShape 44"/>
              <p:cNvSpPr>
                <a:spLocks noChangeArrowheads="1"/>
              </p:cNvSpPr>
              <p:nvPr/>
            </p:nvSpPr>
            <p:spPr bwMode="auto">
              <a:xfrm>
                <a:off x="3323" y="3173"/>
                <a:ext cx="64" cy="203"/>
              </a:xfrm>
              <a:prstGeom prst="roundRect">
                <a:avLst>
                  <a:gd name="adj" fmla="val 3481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68" name="Oval 48"/>
          <p:cNvSpPr>
            <a:spLocks noChangeAspect="1" noChangeArrowheads="1"/>
          </p:cNvSpPr>
          <p:nvPr/>
        </p:nvSpPr>
        <p:spPr bwMode="auto">
          <a:xfrm>
            <a:off x="7820025" y="2492375"/>
            <a:ext cx="1323975" cy="1323975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8251825" y="2708275"/>
            <a:ext cx="433388" cy="862013"/>
            <a:chOff x="3114" y="3067"/>
            <a:chExt cx="273" cy="543"/>
          </a:xfrm>
        </p:grpSpPr>
        <p:sp>
          <p:nvSpPr>
            <p:cNvPr id="30770" name="AutoShape 50"/>
            <p:cNvSpPr>
              <a:spLocks noChangeArrowheads="1"/>
            </p:cNvSpPr>
            <p:nvPr/>
          </p:nvSpPr>
          <p:spPr bwMode="auto">
            <a:xfrm rot="11446" flipH="1">
              <a:off x="3255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1" name="AutoShape 51"/>
            <p:cNvSpPr>
              <a:spLocks noChangeArrowheads="1"/>
            </p:cNvSpPr>
            <p:nvPr/>
          </p:nvSpPr>
          <p:spPr bwMode="auto">
            <a:xfrm rot="1792717">
              <a:off x="3114" y="3367"/>
              <a:ext cx="87" cy="2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auto">
            <a:xfrm>
              <a:off x="3178" y="3067"/>
              <a:ext cx="145" cy="10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>
              <a:off x="3139" y="3175"/>
              <a:ext cx="224" cy="22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4" name="AutoShape 54"/>
            <p:cNvSpPr>
              <a:spLocks noChangeArrowheads="1"/>
            </p:cNvSpPr>
            <p:nvPr/>
          </p:nvSpPr>
          <p:spPr bwMode="auto">
            <a:xfrm>
              <a:off x="3114" y="3175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5" name="AutoShape 55"/>
            <p:cNvSpPr>
              <a:spLocks noChangeArrowheads="1"/>
            </p:cNvSpPr>
            <p:nvPr/>
          </p:nvSpPr>
          <p:spPr bwMode="auto">
            <a:xfrm>
              <a:off x="3323" y="3173"/>
              <a:ext cx="64" cy="203"/>
            </a:xfrm>
            <a:prstGeom prst="roundRect">
              <a:avLst>
                <a:gd name="adj" fmla="val 348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3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5" grpId="0" animBg="1"/>
      <p:bldP spid="30736" grpId="0" animBg="1"/>
      <p:bldP spid="30737" grpId="0" animBg="1"/>
      <p:bldP spid="30738" grpId="0" animBg="1"/>
      <p:bldP spid="30739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6" grpId="0" animBg="1"/>
      <p:bldP spid="30747" grpId="0" animBg="1"/>
      <p:bldP spid="30748" grpId="0" animBg="1"/>
      <p:bldP spid="307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аварии фото дтп www.apiter.ru: Авария c грузовиками. Тяжеловесы на дорог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3175"/>
            <a:ext cx="9145588" cy="6861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2917825"/>
            <a:ext cx="9145588" cy="655638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Обязанности школьника-пешехода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аварии фото дтп www.apiter.r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380164" cy="16062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</a:t>
            </a:r>
            <a: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5650" y="2133600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Прежде чем перейти дорогу, необходимо внимательно осмотреть проезжую часть.</a:t>
            </a:r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55650" y="3595688"/>
            <a:ext cx="3527425" cy="125888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 dirty="0">
                <a:solidFill>
                  <a:schemeClr val="bg2"/>
                </a:solidFill>
              </a:rPr>
              <a:t>Недопустимо преодоление проезжей части бегом, поскольку во время бега взгляд направлен вперед и человек не может контролировать обстановку вокруг.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55650" y="5084763"/>
            <a:ext cx="3527425" cy="1258887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Нельзя отвлекаться разговорами при переходе через дорогу, оглядываться назад.</a:t>
            </a:r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859338" y="2127250"/>
            <a:ext cx="3527425" cy="1258888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Нужно быть собранным и внимательным.</a:t>
            </a:r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872038" y="3600450"/>
            <a:ext cx="3527425" cy="1258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>
                <a:solidFill>
                  <a:schemeClr val="bg2"/>
                </a:solidFill>
              </a:rPr>
              <a:t>Оценивайте степень опасности до выхода на дорогу.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21250" y="5089525"/>
            <a:ext cx="3527425" cy="1258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kumimoji="0" lang="ru-RU"/>
              <a:t>Будьте предельно внимательны на дороге в условиях неблагоприятной погоды и плохой видимости.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Текст 3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>
            <a:noAutofit/>
          </a:bodyPr>
          <a:lstStyle/>
          <a:p>
            <a:pPr marL="44450" algn="just">
              <a:spcBef>
                <a:spcPct val="0"/>
              </a:spcBef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Умный пешеход никогда не выбежит на дорогу, даже если это место для перехода. Он пойдет спокойно, потому что для водителя выскочивший на дорогу человек - всегда неожиданность, и неизвестно, сумеет ли водитель с этой неожиданностью справиться.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16063" cy="38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784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Диаграмма</vt:lpstr>
      <vt:lpstr>Слайд 1</vt:lpstr>
      <vt:lpstr>Слайд 2</vt:lpstr>
      <vt:lpstr>Слайд 3</vt:lpstr>
      <vt:lpstr>ПРАВИЛА ДОРОЖНОГО ДВИЖЕНИЯ  являются основополагающим документом. </vt:lpstr>
      <vt:lpstr>Участниками дорожного движения являются</vt:lpstr>
      <vt:lpstr>Слайд 6</vt:lpstr>
      <vt:lpstr>Слайд 7</vt:lpstr>
      <vt:lpstr>Чтобы до минимума сократить число ДТП и травматизм среди пешеходов – школьников, необходимо выполнять следующие правила безопасности поведения на дорогах. </vt:lpstr>
      <vt:lpstr>Слайд 9</vt:lpstr>
      <vt:lpstr>Слайд 10</vt:lpstr>
      <vt:lpstr>Слайд 11</vt:lpstr>
      <vt:lpstr>Обязанности пассажиров-школьников. </vt:lpstr>
      <vt:lpstr>Слайд 13</vt:lpstr>
      <vt:lpstr>Основными травмами велосипедистов являются:</vt:lpstr>
      <vt:lpstr>Водителю велосипеда разрешается</vt:lpstr>
      <vt:lpstr>Водителю велосипеда запрещается</vt:lpstr>
      <vt:lpstr>Сел в машину – пристегнись!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2020-05-22T04:23:16Z</dcterms:modified>
</cp:coreProperties>
</file>