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6" r:id="rId4"/>
    <p:sldId id="257" r:id="rId5"/>
    <p:sldId id="268" r:id="rId6"/>
    <p:sldId id="262" r:id="rId7"/>
    <p:sldId id="267" r:id="rId8"/>
    <p:sldId id="27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A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486" autoAdjust="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6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4722-293E-4B42-9CC0-FFBD8EC93C0C}">
      <dsp:nvSpPr>
        <dsp:cNvPr id="0" name=""/>
        <dsp:cNvSpPr/>
      </dsp:nvSpPr>
      <dsp:spPr>
        <a:xfrm>
          <a:off x="4114800" y="1377903"/>
          <a:ext cx="2855992" cy="75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576"/>
              </a:lnTo>
              <a:lnTo>
                <a:pt x="2855992" y="545576"/>
              </a:lnTo>
              <a:lnTo>
                <a:pt x="2855992" y="75443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C81CF-A543-4901-ADB9-692B3778D8A1}">
      <dsp:nvSpPr>
        <dsp:cNvPr id="0" name=""/>
        <dsp:cNvSpPr/>
      </dsp:nvSpPr>
      <dsp:spPr>
        <a:xfrm>
          <a:off x="4043042" y="1377903"/>
          <a:ext cx="91440" cy="754431"/>
        </a:xfrm>
        <a:custGeom>
          <a:avLst/>
          <a:gdLst/>
          <a:ahLst/>
          <a:cxnLst/>
          <a:rect l="0" t="0" r="0" b="0"/>
          <a:pathLst>
            <a:path>
              <a:moveTo>
                <a:pt x="71757" y="0"/>
              </a:moveTo>
              <a:lnTo>
                <a:pt x="71757" y="545576"/>
              </a:lnTo>
              <a:lnTo>
                <a:pt x="45720" y="545576"/>
              </a:lnTo>
              <a:lnTo>
                <a:pt x="45720" y="754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34C0-31D0-4A5E-99AA-B0F4C7776D7B}">
      <dsp:nvSpPr>
        <dsp:cNvPr id="0" name=""/>
        <dsp:cNvSpPr/>
      </dsp:nvSpPr>
      <dsp:spPr>
        <a:xfrm>
          <a:off x="1232313" y="1377903"/>
          <a:ext cx="2882486" cy="754431"/>
        </a:xfrm>
        <a:custGeom>
          <a:avLst/>
          <a:gdLst/>
          <a:ahLst/>
          <a:cxnLst/>
          <a:rect l="0" t="0" r="0" b="0"/>
          <a:pathLst>
            <a:path>
              <a:moveTo>
                <a:pt x="2882486" y="0"/>
              </a:moveTo>
              <a:lnTo>
                <a:pt x="2882486" y="545576"/>
              </a:lnTo>
              <a:lnTo>
                <a:pt x="0" y="545576"/>
              </a:lnTo>
              <a:lnTo>
                <a:pt x="0" y="75443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879AE-245C-4330-B37A-6076EFFAA6D4}">
      <dsp:nvSpPr>
        <dsp:cNvPr id="0" name=""/>
        <dsp:cNvSpPr/>
      </dsp:nvSpPr>
      <dsp:spPr>
        <a:xfrm>
          <a:off x="3" y="72007"/>
          <a:ext cx="8229592" cy="1305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По способу разработки и принятия</a:t>
          </a:r>
          <a:endParaRPr lang="ru-RU" sz="4400" kern="1200" dirty="0"/>
        </a:p>
      </dsp:txBody>
      <dsp:txXfrm>
        <a:off x="3" y="72007"/>
        <a:ext cx="8229592" cy="1305895"/>
      </dsp:txXfrm>
    </dsp:sp>
    <dsp:sp modelId="{AF7B8EB5-FDC5-485F-A17E-A3436D0E8B93}">
      <dsp:nvSpPr>
        <dsp:cNvPr id="0" name=""/>
        <dsp:cNvSpPr/>
      </dsp:nvSpPr>
      <dsp:spPr>
        <a:xfrm>
          <a:off x="152" y="2132334"/>
          <a:ext cx="2464320" cy="2084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Дарованные монархом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(октроированные) </a:t>
          </a:r>
          <a:endParaRPr lang="ru-RU" sz="2800" kern="1200" dirty="0"/>
        </a:p>
      </dsp:txBody>
      <dsp:txXfrm>
        <a:off x="152" y="2132334"/>
        <a:ext cx="2464320" cy="2084504"/>
      </dsp:txXfrm>
    </dsp:sp>
    <dsp:sp modelId="{39097D2B-7C26-4CFF-BB3C-39C3937745BC}">
      <dsp:nvSpPr>
        <dsp:cNvPr id="0" name=""/>
        <dsp:cNvSpPr/>
      </dsp:nvSpPr>
      <dsp:spPr>
        <a:xfrm>
          <a:off x="2856602" y="2132334"/>
          <a:ext cx="2464320" cy="2027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Принятые парламентом или учредительным собранием</a:t>
          </a:r>
          <a:endParaRPr lang="ru-RU" sz="2800" kern="1200" dirty="0"/>
        </a:p>
      </dsp:txBody>
      <dsp:txXfrm>
        <a:off x="2856602" y="2132334"/>
        <a:ext cx="2464320" cy="2027188"/>
      </dsp:txXfrm>
    </dsp:sp>
    <dsp:sp modelId="{9D5B52ED-DA1E-47A5-97C7-68D9B502A24B}">
      <dsp:nvSpPr>
        <dsp:cNvPr id="0" name=""/>
        <dsp:cNvSpPr/>
      </dsp:nvSpPr>
      <dsp:spPr>
        <a:xfrm>
          <a:off x="5738631" y="2132334"/>
          <a:ext cx="2464320" cy="2084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Принятые всенародным голосованием (на референдуме)</a:t>
          </a:r>
          <a:endParaRPr lang="ru-RU" sz="2800" kern="1200" dirty="0"/>
        </a:p>
      </dsp:txBody>
      <dsp:txXfrm>
        <a:off x="5738631" y="2132334"/>
        <a:ext cx="2464320" cy="2084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4722-293E-4B42-9CC0-FFBD8EC93C0C}">
      <dsp:nvSpPr>
        <dsp:cNvPr id="0" name=""/>
        <dsp:cNvSpPr/>
      </dsp:nvSpPr>
      <dsp:spPr>
        <a:xfrm>
          <a:off x="4114800" y="1031069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83"/>
              </a:lnTo>
              <a:lnTo>
                <a:pt x="2248774" y="390283"/>
              </a:lnTo>
              <a:lnTo>
                <a:pt x="2248774" y="780566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34C0-31D0-4A5E-99AA-B0F4C7776D7B}">
      <dsp:nvSpPr>
        <dsp:cNvPr id="0" name=""/>
        <dsp:cNvSpPr/>
      </dsp:nvSpPr>
      <dsp:spPr>
        <a:xfrm>
          <a:off x="1866025" y="1031069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2248774" y="0"/>
              </a:moveTo>
              <a:lnTo>
                <a:pt x="2248774" y="390283"/>
              </a:lnTo>
              <a:lnTo>
                <a:pt x="0" y="390283"/>
              </a:lnTo>
              <a:lnTo>
                <a:pt x="0" y="780566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879AE-245C-4330-B37A-6076EFFAA6D4}">
      <dsp:nvSpPr>
        <dsp:cNvPr id="0" name=""/>
        <dsp:cNvSpPr/>
      </dsp:nvSpPr>
      <dsp:spPr>
        <a:xfrm>
          <a:off x="5545" y="290312"/>
          <a:ext cx="8218508" cy="740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По форме изложения</a:t>
          </a:r>
          <a:endParaRPr lang="ru-RU" sz="4400" kern="1200" dirty="0"/>
        </a:p>
      </dsp:txBody>
      <dsp:txXfrm>
        <a:off x="5545" y="290312"/>
        <a:ext cx="8218508" cy="740757"/>
      </dsp:txXfrm>
    </dsp:sp>
    <dsp:sp modelId="{AF7B8EB5-FDC5-485F-A17E-A3436D0E8B93}">
      <dsp:nvSpPr>
        <dsp:cNvPr id="0" name=""/>
        <dsp:cNvSpPr/>
      </dsp:nvSpPr>
      <dsp:spPr>
        <a:xfrm>
          <a:off x="7534" y="1811636"/>
          <a:ext cx="3716982" cy="185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Писаные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(кодифицированные, представляют собой единый документ)</a:t>
          </a:r>
          <a:endParaRPr lang="ru-RU" sz="2700" kern="1200" dirty="0"/>
        </a:p>
      </dsp:txBody>
      <dsp:txXfrm>
        <a:off x="7534" y="1811636"/>
        <a:ext cx="3716982" cy="1858491"/>
      </dsp:txXfrm>
    </dsp:sp>
    <dsp:sp modelId="{9D5B52ED-DA1E-47A5-97C7-68D9B502A24B}">
      <dsp:nvSpPr>
        <dsp:cNvPr id="0" name=""/>
        <dsp:cNvSpPr/>
      </dsp:nvSpPr>
      <dsp:spPr>
        <a:xfrm>
          <a:off x="4505083" y="1811636"/>
          <a:ext cx="3716982" cy="185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Неписаные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(некодифицированные, состоят из разрозненных нормативных актов)</a:t>
          </a:r>
          <a:endParaRPr lang="ru-RU" sz="2700" kern="1200" dirty="0"/>
        </a:p>
      </dsp:txBody>
      <dsp:txXfrm>
        <a:off x="4505083" y="1811636"/>
        <a:ext cx="3716982" cy="1858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4722-293E-4B42-9CC0-FFBD8EC93C0C}">
      <dsp:nvSpPr>
        <dsp:cNvPr id="0" name=""/>
        <dsp:cNvSpPr/>
      </dsp:nvSpPr>
      <dsp:spPr>
        <a:xfrm>
          <a:off x="4114800" y="1750185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283"/>
              </a:lnTo>
              <a:lnTo>
                <a:pt x="2248774" y="390283"/>
              </a:lnTo>
              <a:lnTo>
                <a:pt x="2248774" y="780566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634C0-31D0-4A5E-99AA-B0F4C7776D7B}">
      <dsp:nvSpPr>
        <dsp:cNvPr id="0" name=""/>
        <dsp:cNvSpPr/>
      </dsp:nvSpPr>
      <dsp:spPr>
        <a:xfrm>
          <a:off x="1866025" y="1750185"/>
          <a:ext cx="2248774" cy="780566"/>
        </a:xfrm>
        <a:custGeom>
          <a:avLst/>
          <a:gdLst/>
          <a:ahLst/>
          <a:cxnLst/>
          <a:rect l="0" t="0" r="0" b="0"/>
          <a:pathLst>
            <a:path>
              <a:moveTo>
                <a:pt x="2248774" y="0"/>
              </a:moveTo>
              <a:lnTo>
                <a:pt x="2248774" y="390283"/>
              </a:lnTo>
              <a:lnTo>
                <a:pt x="0" y="390283"/>
              </a:lnTo>
              <a:lnTo>
                <a:pt x="0" y="780566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879AE-245C-4330-B37A-6076EFFAA6D4}">
      <dsp:nvSpPr>
        <dsp:cNvPr id="0" name=""/>
        <dsp:cNvSpPr/>
      </dsp:nvSpPr>
      <dsp:spPr>
        <a:xfrm>
          <a:off x="5545" y="577960"/>
          <a:ext cx="8218508" cy="117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По способу изменения, внесения поправок</a:t>
          </a:r>
          <a:endParaRPr lang="ru-RU" sz="4400" kern="1200" dirty="0"/>
        </a:p>
      </dsp:txBody>
      <dsp:txXfrm>
        <a:off x="5545" y="577960"/>
        <a:ext cx="8218508" cy="1172224"/>
      </dsp:txXfrm>
    </dsp:sp>
    <dsp:sp modelId="{AF7B8EB5-FDC5-485F-A17E-A3436D0E8B93}">
      <dsp:nvSpPr>
        <dsp:cNvPr id="0" name=""/>
        <dsp:cNvSpPr/>
      </dsp:nvSpPr>
      <dsp:spPr>
        <a:xfrm>
          <a:off x="7534" y="2530751"/>
          <a:ext cx="3716982" cy="851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Гибкие </a:t>
          </a:r>
          <a:endParaRPr lang="ru-RU" sz="3200" kern="1200" dirty="0"/>
        </a:p>
      </dsp:txBody>
      <dsp:txXfrm>
        <a:off x="7534" y="2530751"/>
        <a:ext cx="3716982" cy="851727"/>
      </dsp:txXfrm>
    </dsp:sp>
    <dsp:sp modelId="{9D5B52ED-DA1E-47A5-97C7-68D9B502A24B}">
      <dsp:nvSpPr>
        <dsp:cNvPr id="0" name=""/>
        <dsp:cNvSpPr/>
      </dsp:nvSpPr>
      <dsp:spPr>
        <a:xfrm>
          <a:off x="4505083" y="2530751"/>
          <a:ext cx="3716982" cy="851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Жёсткие </a:t>
          </a:r>
          <a:endParaRPr lang="ru-RU" sz="3200" kern="1200" dirty="0"/>
        </a:p>
      </dsp:txBody>
      <dsp:txXfrm>
        <a:off x="4505083" y="2530751"/>
        <a:ext cx="3716982" cy="851727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64EB-0F7E-4BB2-BC81-1AAE5B1F00B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4B87-144F-4A77-B942-DD5CBF298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55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Дарованные монархом: н-р, конституция Японии 1947 г.</a:t>
            </a:r>
          </a:p>
          <a:p>
            <a:r>
              <a:rPr lang="ru-RU" dirty="0" smtClean="0"/>
              <a:t>Принятые парламентом или учредительным собранием: н-р, Бразилия, Нидерланды.</a:t>
            </a:r>
          </a:p>
          <a:p>
            <a:r>
              <a:rPr lang="ru-RU" dirty="0" smtClean="0"/>
              <a:t>Принятые на референдуме:</a:t>
            </a:r>
            <a:r>
              <a:rPr lang="ru-RU" baseline="0" dirty="0" smtClean="0"/>
              <a:t> н-р, конституция России.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4B87-144F-4A77-B942-DD5CBF2987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0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Писаные: н-р, конституция РФ – единый документ.</a:t>
            </a:r>
          </a:p>
          <a:p>
            <a:r>
              <a:rPr lang="ru-RU" dirty="0" smtClean="0"/>
              <a:t>Неписаные,: н-р, конституция Великобритании – более 20 статутов,</a:t>
            </a:r>
            <a:r>
              <a:rPr lang="ru-RU" baseline="0" dirty="0" smtClean="0"/>
              <a:t> судебные прецеденты, конституционные обычаи…  Нет даже точного перечня документов, из которых она состоит.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4B87-144F-4A77-B942-DD5CBF2987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05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Гибкие: изменяют как обычные законы. Н-р, Монако, Гага.</a:t>
            </a:r>
          </a:p>
          <a:p>
            <a:r>
              <a:rPr lang="ru-RU" dirty="0" smtClean="0"/>
              <a:t>Жёсткие: требуют особого</a:t>
            </a:r>
            <a:r>
              <a:rPr lang="ru-RU" baseline="0" dirty="0" smtClean="0"/>
              <a:t> порядка, процедуры принятия, большего количества голосов. Н-р, США, Россия.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4B87-144F-4A77-B942-DD5CBF2987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05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Закрепляла не демократию, а диктатуру пролетариата. Не признавала ни разделения властей, ни равенства граждан, ни права частной собственности.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4B87-144F-4A77-B942-DD5CBF2987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51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688" y="5157192"/>
            <a:ext cx="1700808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688" y="5157192"/>
            <a:ext cx="1700808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88" y="5157192"/>
            <a:ext cx="1700808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88" y="5157192"/>
            <a:ext cx="1700808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98588"/>
            <a:ext cx="4136148" cy="1080120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b="1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Солодуха Георгий Ильич</a:t>
            </a:r>
          </a:p>
          <a:p>
            <a:pPr lvl="0" algn="r"/>
            <a:r>
              <a:rPr lang="ru-RU" sz="2000" b="1" dirty="0" smtClean="0">
                <a:ln w="3175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10а  МБОУ Гимназия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конституция?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79301"/>
            <a:ext cx="9036496" cy="4525963"/>
          </a:xfrm>
        </p:spPr>
        <p:txBody>
          <a:bodyPr/>
          <a:lstStyle/>
          <a:p>
            <a:r>
              <a:rPr lang="ru-RU" dirty="0" smtClean="0"/>
              <a:t>русские </a:t>
            </a:r>
            <a:r>
              <a:rPr lang="ru-RU" dirty="0"/>
              <a:t>крестьяне считали, что так зовут жену Наполеона </a:t>
            </a:r>
            <a:r>
              <a:rPr lang="ru-RU" dirty="0" smtClean="0"/>
              <a:t>Бонапарта;</a:t>
            </a:r>
            <a:endParaRPr lang="ru-RU" dirty="0"/>
          </a:p>
          <a:p>
            <a:r>
              <a:rPr lang="ru-RU" dirty="0" smtClean="0"/>
              <a:t>одно </a:t>
            </a:r>
            <a:r>
              <a:rPr lang="ru-RU" dirty="0"/>
              <a:t>из значений - построение;</a:t>
            </a:r>
          </a:p>
          <a:p>
            <a:r>
              <a:rPr lang="ru-RU" dirty="0" smtClean="0"/>
              <a:t>в </a:t>
            </a:r>
            <a:r>
              <a:rPr lang="ru-RU" dirty="0"/>
              <a:t>биологии - индивидуальные физиологические и анатомические особенности;</a:t>
            </a:r>
          </a:p>
          <a:p>
            <a:r>
              <a:rPr lang="ru-RU" dirty="0" smtClean="0"/>
              <a:t>на </a:t>
            </a:r>
            <a:r>
              <a:rPr lang="ru-RU" dirty="0"/>
              <a:t>латинском - установление;</a:t>
            </a:r>
          </a:p>
          <a:p>
            <a:r>
              <a:rPr lang="ru-RU" u="sng" dirty="0" smtClean="0"/>
              <a:t>в </a:t>
            </a:r>
            <a:r>
              <a:rPr lang="ru-RU" u="sng" dirty="0"/>
              <a:t>политике - основной закон </a:t>
            </a:r>
            <a:r>
              <a:rPr lang="ru-RU" u="sng" dirty="0" smtClean="0"/>
              <a:t>государства !</a:t>
            </a: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0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dirty="0" smtClean="0"/>
              <a:t>Для чего она нужна?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Закрепляет основные права и свободы граждан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Определяет </a:t>
            </a:r>
            <a:r>
              <a:rPr lang="ru-RU" dirty="0"/>
              <a:t>форму государства и систему высших органов государственной </a:t>
            </a:r>
            <a:r>
              <a:rPr lang="ru-RU" dirty="0" smtClean="0"/>
              <a:t>власти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Является </a:t>
            </a:r>
            <a:r>
              <a:rPr lang="ru-RU" dirty="0"/>
              <a:t>базой для текущего </a:t>
            </a:r>
            <a:r>
              <a:rPr lang="ru-RU" dirty="0" smtClean="0"/>
              <a:t>законодательства</a:t>
            </a:r>
          </a:p>
          <a:p>
            <a:pPr marL="0" indent="0" algn="ctr">
              <a:buNone/>
            </a:pPr>
            <a:r>
              <a:rPr lang="ru-RU" sz="4800" u="sng" dirty="0" smtClean="0"/>
              <a:t>Сегодня конституции есть во всех странах мира!</a:t>
            </a:r>
            <a:endParaRPr lang="ru-RU" sz="4800" u="sng" dirty="0"/>
          </a:p>
        </p:txBody>
      </p:sp>
    </p:spTree>
    <p:extLst>
      <p:ext uri="{BB962C8B-B14F-4D97-AF65-F5344CB8AC3E}">
        <p14:creationId xmlns="" xmlns:p14="http://schemas.microsoft.com/office/powerpoint/2010/main" val="26579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класс прошел </a:t>
            </a:r>
            <a:r>
              <a:rPr lang="ru-RU" dirty="0" err="1" smtClean="0"/>
              <a:t>онлайн</a:t>
            </a:r>
            <a:r>
              <a:rPr lang="ru-RU" dirty="0" smtClean="0"/>
              <a:t> игру </a:t>
            </a:r>
            <a:br>
              <a:rPr lang="ru-RU" dirty="0" smtClean="0"/>
            </a:br>
            <a:r>
              <a:rPr lang="ru-RU" dirty="0" smtClean="0"/>
              <a:t>на тему: «Конституция»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s://sun9-40.userapi.com/impg/9KP-vycJc4j1vnKn66pIL7kWLsK5YqhUMZlHhA/N1tTNTmYs5A.jpg?size=810x1080&amp;quality=96&amp;sign=97fa5fc37106d16954c196647cc3376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294460" cy="4392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https://sun9-52.userapi.com/impg/9_TckTcQ9oKP5zqnN-e843lfhvmmGOdWA4XSwQ/sfmyseuFXGA.jpg?size=810x1080&amp;quality=96&amp;sign=a9dedeedd19df603b932682547cc1856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50046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58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000240"/>
            <a:ext cx="27146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А</a:t>
            </a:r>
            <a:r>
              <a:rPr lang="ru-RU" dirty="0" smtClean="0"/>
              <a:t>ктивно </a:t>
            </a:r>
            <a:r>
              <a:rPr lang="ru-RU" dirty="0" smtClean="0"/>
              <a:t>принимали участие в опросе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5842" name="Picture 2" descr="https://sun9-48.userapi.com/impg/M6LTomjvuGkz55-AJIzEZDYt73pDlpeG25yEpg/Zpmsb0hUyKk.jpg?size=810x1080&amp;quality=96&amp;sign=eb077144447e991c0078805f00f7fdd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4452925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953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sun9-67.userapi.com/impg/LeIQlMvXDeMWqB6Celbc6rBxDuTxrXEE_2nm1g/GV0V0Kvdbjs.jpg?size=810x1080&amp;quality=96&amp;sign=121cd26aaa1ce100488f1756689c4b2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3643338" cy="4857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6" name="Picture 4" descr="https://sun9-64.userapi.com/impg/2A2VFWQJwxSRJpWNYbbc72b_uusugd4HCk1hNw/AtnhTSLOhao.jpg?size=810x1080&amp;quality=96&amp;sign=43ab7c6ca6446c7bee3ca389e2984eb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335758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195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Ребята ответили на все вопросы верно и с отличным результатом закончили </a:t>
            </a:r>
            <a:r>
              <a:rPr lang="ru-RU" dirty="0" err="1" smtClean="0"/>
              <a:t>онлайн</a:t>
            </a:r>
            <a:r>
              <a:rPr lang="ru-RU" dirty="0" smtClean="0"/>
              <a:t> игру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63477"/>
            <a:ext cx="4042792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1746" name="Picture 2" descr="https://sun9-16.userapi.com/impg/NAcdPJrPGTfCxzumS_a4-rBWtL44GkNQz2QYUA/RPiZ_Clq0mc.jpg?size=1280x960&amp;quality=96&amp;sign=6d6063933ce5f61e22066ad8abaec83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285992"/>
            <a:ext cx="466728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8" name="Picture 4" descr="https://sun9-44.userapi.com/impg/mLJgFYTJLjGBrPlR4DZaYt3jOTSvjvklt902TA/SEjvRXN90e4.jpg?size=810x1080&amp;quality=96&amp;sign=1cf18b2bad7b3f2fad4d804a61110b90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14554"/>
            <a:ext cx="3390971" cy="442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512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929686" y="6786562"/>
            <a:ext cx="428627" cy="71438"/>
          </a:xfr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840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225</Words>
  <Application>Microsoft Office PowerPoint</Application>
  <PresentationFormat>Экран (4:3)</PresentationFormat>
  <Paragraphs>29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Что такое конституция?</vt:lpstr>
      <vt:lpstr>Для чего она нужна?</vt:lpstr>
      <vt:lpstr>Наш класс прошел онлайн игру  на тему: «Конституция» </vt:lpstr>
      <vt:lpstr>Активно принимали участие в опросе</vt:lpstr>
      <vt:lpstr>Слайд 6</vt:lpstr>
      <vt:lpstr>  Ребята ответили на все вопросы верно и с отличным результатом закончили онлайн игру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конституция?</dc:title>
  <dc:creator>Капитонова О.Ю.</dc:creator>
  <cp:lastModifiedBy>root</cp:lastModifiedBy>
  <cp:revision>39</cp:revision>
  <dcterms:created xsi:type="dcterms:W3CDTF">2017-12-04T15:12:58Z</dcterms:created>
  <dcterms:modified xsi:type="dcterms:W3CDTF">2020-12-10T18:58:47Z</dcterms:modified>
</cp:coreProperties>
</file>