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331" r:id="rId4"/>
    <p:sldId id="258" r:id="rId5"/>
    <p:sldId id="361" r:id="rId6"/>
    <p:sldId id="260" r:id="rId7"/>
    <p:sldId id="376" r:id="rId8"/>
    <p:sldId id="375" r:id="rId9"/>
    <p:sldId id="383" r:id="rId10"/>
    <p:sldId id="262" r:id="rId11"/>
    <p:sldId id="363" r:id="rId12"/>
    <p:sldId id="377" r:id="rId13"/>
    <p:sldId id="378" r:id="rId14"/>
    <p:sldId id="379" r:id="rId15"/>
    <p:sldId id="380" r:id="rId16"/>
    <p:sldId id="381" r:id="rId17"/>
    <p:sldId id="382" r:id="rId18"/>
    <p:sldId id="365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 varScale="1">
        <p:scale>
          <a:sx n="86" d="100"/>
          <a:sy n="86" d="100"/>
        </p:scale>
        <p:origin x="-126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 ребята! Сегодня мы с вами примем участие в акции «ЗДОРОВЫЙ ОБРАЗ ЖИЗНИ — ПУТЬ К УСПЕХУ»</a:t>
            </a:r>
            <a:r>
              <a:rPr lang="ru-RU" baseline="0" dirty="0" smtClean="0"/>
              <a:t> и поговорим о ценностях и традициях семьи.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обсуждения в группе вам необходимо ответить на следующие вопросы и подготовиться к выступлению участников группы по представленному на слайде плану.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</a:t>
            </a:r>
            <a:r>
              <a:rPr lang="ru-RU" baseline="0" dirty="0" smtClean="0"/>
              <a:t> работа «Семейные традиции».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1. </a:t>
            </a:r>
            <a:r>
              <a:rPr lang="ru-RU" sz="1200" dirty="0" smtClean="0">
                <a:solidFill>
                  <a:srgbClr val="0070C0"/>
                </a:solidFill>
              </a:rPr>
              <a:t>Тема для обсуждения: Совместная семейная трапеза.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 работа «Семейные традиции».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2. Тема для обсуждения: Совместное приготовление пищи, «семейного» блюда.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3. Тема для обсуждения: Домашние праздники.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4. Тема для обсуждения: Совместный с детьми досуг, путешествия.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5. Тема для обсуждения: Чтение вслух в кругу семьи.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46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6. Тема для обсуждения: Составление родословной, память о роде.</a:t>
            </a:r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7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такое полное и интересное представление семейных традиций, укрепляющих семью. Особая благодарность за выступление учащихся с рассказом о своих семейных традициях (семейной песне, новогоднем блюде, ритуале и т. п.)</a:t>
            </a:r>
          </a:p>
          <a:p>
            <a:r>
              <a:rPr lang="ru-RU" dirty="0" smtClean="0"/>
              <a:t>Ещё есть традиция сохранения семейных реликвий. Для подготовки к данному уроку желающие (6 человек) заранее получили задание снять ролик или создать презентацию на тему «Самая дорогая для меня реликвия семьи». А если таковой нет, то можно рассказать о том, что могло бы стать реликвией семьи. Давайте дадим ребятам слово и поразмышляем над их рассказом.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1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Благодарим за проделанную работу, показавшую большую значимость сохранения семейных реликвий. А ещё одной традицией могут быть поцелуи и объятья членов семьи! Ведь психологи утверждают: чтобы чувствовать себя счастливым, нужно минимум восемь объятий в день.</a:t>
            </a:r>
          </a:p>
          <a:p>
            <a:r>
              <a:rPr lang="ru-RU" dirty="0" smtClean="0"/>
              <a:t>Подумайте, ответы на какие вопросы были наиболее сложными? Почему?</a:t>
            </a:r>
          </a:p>
          <a:p>
            <a:r>
              <a:rPr lang="ru-RU" dirty="0" smtClean="0"/>
              <a:t>Финальным творческим заданием сегодняшнего занятия является задание для групп: нарисуйте эскиз плаката на одну из тем: «Праздники моей семьи», «Мама, папа, я — спортивная семья».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 всех за проделанную работу, за интересное обсуждение поставленных проблем и интересные идеи эскизов плакатов. </a:t>
            </a:r>
          </a:p>
          <a:p>
            <a:r>
              <a:rPr lang="ru-RU" dirty="0" smtClean="0"/>
              <a:t>В качестве домашнего задания вам предлагается подумать и ответить на вопрос: какими еще могут быть семейные традиции, которым бы вы хотели следовать в своём доме? Также вы можете выполнить индивидуальное задание: нарисовать на древе ценности своей семьи в виде плодов.</a:t>
            </a:r>
          </a:p>
          <a:p>
            <a:r>
              <a:rPr lang="ru-RU" dirty="0" smtClean="0"/>
              <a:t>Желаю нам всем любить свою семью, потому что это является условием, при котором можно жить </a:t>
            </a:r>
            <a:r>
              <a:rPr lang="ru-RU" dirty="0" err="1" smtClean="0"/>
              <a:t>здорОвым</a:t>
            </a:r>
            <a:r>
              <a:rPr lang="ru-RU" dirty="0" smtClean="0"/>
              <a:t> и </a:t>
            </a:r>
            <a:r>
              <a:rPr lang="ru-RU" dirty="0" err="1" smtClean="0"/>
              <a:t>здОрово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Скажите, ребята, что является для человека в жизни самым ценным, то есть значимым?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Спасибо за ответы! Обратите внимание на то, что каждый из вас назвал семью в качестве одной из главных ценностей в жизни человека. И это справедливо. В культуре семью принято именовать «самой важной вещью в жизни», «единственным устойчивым краеугольным камнем», «безопасной гаванью», «компасом, который ведёт нас», «убежищем в бессердечном мире».</a:t>
            </a:r>
          </a:p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Внимание на слайд. Перед вами восточная пословица: «Семья как ветви на дереве, где мы все развиваемся в разных направлениях, но наши корни остаются прежними». Что это означает, по-вашему?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Правильно, ребята, с древних времён семью символически изображали в виде древа. Корень единым, крепким, а ветви сильными, цельными делают ценности, присущие данной семье и способствующие объединению всех членов, составляющих её.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вы понимаете смысл слов «ценности», «нравственные ценности», что это такое?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5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Да, ценность — то, что значимо для человека. О нравственных ценностях вы говорили в курсе «Основы мировых религиозных культур» и помните, что к их числу относятся любовь, забота, взаимопомощь, уважение, сострадание, честность, верность, прощение, доверие. Без них счастливую жизнь семьи трудно представить, с ними семья становится крепкой.</a:t>
            </a:r>
          </a:p>
          <a:p>
            <a:r>
              <a:rPr lang="ru-RU" dirty="0" smtClean="0"/>
              <a:t>Скажите, а как эти ценности могут сохраняться в одной семье на протяжении десятилетий, а то и столетий?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5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Верно, они сохраняются, если передаются из поколения в поколение. И это называется традицией. Услышав слово «традиция», современные люди, особенно молодые, нередко выражают недоумение и даже скептицизм. По их мнению, слова «традиция», «традиционалист», «традиционный» связаны с чем-то давно прошедшим, ненужным, мешающим. На самом деле это неверное толкование. Традиция — это не воспоминание о прошлом, а способ передачи ценностей из поколения в поколение. И традиции настолько важны, что их также причисляют к семейным ценностям.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2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Семейные традиции бывают самыми разными. Сейчас вам будет предложено поработать в группах. Для обсуждения в группах предлагаются следующие темы: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Совместная семейная трапеза.</a:t>
            </a:r>
          </a:p>
          <a:p>
            <a:pPr marL="228600" indent="-228600">
              <a:buAutoNum type="arabicParenR"/>
            </a:pPr>
            <a:r>
              <a:rPr lang="ru-RU" dirty="0" smtClean="0"/>
              <a:t> Совместное приготовление пищи, «семейного» блюда.</a:t>
            </a:r>
          </a:p>
          <a:p>
            <a:pPr marL="228600" indent="-228600">
              <a:buAutoNum type="arabicParenR"/>
            </a:pPr>
            <a:r>
              <a:rPr lang="ru-RU" dirty="0" smtClean="0"/>
              <a:t>Домашние праздники.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Совместный с детьми досуг, путешествия.</a:t>
            </a:r>
          </a:p>
          <a:p>
            <a:pPr marL="228600" indent="-228600">
              <a:buAutoNum type="arabicParenR"/>
            </a:pPr>
            <a:r>
              <a:rPr lang="ru-RU" dirty="0" smtClean="0"/>
              <a:t>Чтение вслух в кругу семьи. 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Составление родословной, память о роде.</a:t>
            </a:r>
          </a:p>
          <a:p>
            <a:pPr marL="228600" indent="-228600">
              <a:buAutoNum type="arabicParenR"/>
            </a:pPr>
            <a:endParaRPr lang="ru-RU" dirty="0" smtClean="0"/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Каждая группа вытянет листок с наименованием одной из традиций.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E9BF-FE76-48DE-B526-4E52E442C3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91" y="2095004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«Ценности и традиции 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моей семьи»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путь к успеху»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55925"/>
            <a:ext cx="3057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4650" y="0"/>
            <a:ext cx="13752556" cy="1486629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Групповая работа </a:t>
            </a:r>
            <a:br>
              <a:rPr lang="ru-RU" sz="4800" b="1" dirty="0" smtClean="0">
                <a:solidFill>
                  <a:srgbClr val="FF0000"/>
                </a:solidFill>
                <a:effectLst/>
              </a:rPr>
            </a:br>
            <a:r>
              <a:rPr lang="ru-RU" sz="4800" b="1" dirty="0" smtClean="0">
                <a:solidFill>
                  <a:srgbClr val="FF0000"/>
                </a:solidFill>
                <a:effectLst/>
              </a:rPr>
              <a:t>«Семейные традиции»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56" y="1625799"/>
            <a:ext cx="1103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План выступления: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2404" y="2333685"/>
            <a:ext cx="11767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1) Почему эта традиция значима для укрепления семьи?</a:t>
            </a:r>
          </a:p>
          <a:p>
            <a:r>
              <a:rPr lang="ru-RU" sz="3600" dirty="0">
                <a:solidFill>
                  <a:srgbClr val="002060"/>
                </a:solidFill>
              </a:rPr>
              <a:t>2) Распишите порядок исполнения этой традиции, роли и действия каждого из домочадцев (можно предложить несколько вариантов).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3) Какие в наше время могут быть препятствия для следования этой традиции и как их можно преодолеть? </a:t>
            </a:r>
          </a:p>
        </p:txBody>
      </p:sp>
    </p:spTree>
    <p:extLst>
      <p:ext uri="{BB962C8B-B14F-4D97-AF65-F5344CB8AC3E}">
        <p14:creationId xmlns:p14="http://schemas.microsoft.com/office/powerpoint/2010/main" val="275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087" y="1152260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Совместная семейная трапеза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1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50" y="2342033"/>
            <a:ext cx="4971336" cy="44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275090"/>
            <a:ext cx="1088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Совместное приготовление пищи, «семейного» блюда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2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35" y="3248168"/>
            <a:ext cx="2736468" cy="3183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39" y="3308399"/>
            <a:ext cx="2935728" cy="31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295400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Домашние праздники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3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97" y="2628313"/>
            <a:ext cx="6894331" cy="39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535" y="885817"/>
            <a:ext cx="1088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Совместный с детьми досуг, путешествия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4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9" y="2866030"/>
            <a:ext cx="4833706" cy="3687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892" y="2866030"/>
            <a:ext cx="4203225" cy="35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46" y="1070374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Чтение вслух в кругу семьи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5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33" y="2113433"/>
            <a:ext cx="3487653" cy="46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12" y="1131477"/>
            <a:ext cx="11294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Составление родословной, 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память </a:t>
            </a:r>
            <a:r>
              <a:rPr lang="ru-RU" sz="5400" b="1" dirty="0">
                <a:solidFill>
                  <a:srgbClr val="C00000"/>
                </a:solidFill>
              </a:rPr>
              <a:t>о роде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657" y="239486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6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45" y="3131463"/>
            <a:ext cx="5362674" cy="34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972800" cy="124194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резентация проектов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7580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  <a:latin typeface="+mn-lt"/>
              </a:rPr>
              <a:t>«Самая дорогая для меня реликвия </a:t>
            </a:r>
            <a:r>
              <a:rPr lang="ru-RU" sz="6600" b="1" dirty="0" smtClean="0">
                <a:solidFill>
                  <a:srgbClr val="002060"/>
                </a:solidFill>
                <a:latin typeface="+mn-lt"/>
              </a:rPr>
              <a:t>семьи»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2" y="3733800"/>
            <a:ext cx="5682343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80" y="364412"/>
            <a:ext cx="1097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4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8" y="505926"/>
            <a:ext cx="114626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работа </a:t>
            </a:r>
          </a:p>
          <a:p>
            <a:pPr algn="ctr"/>
            <a:endParaRPr lang="ru-RU" sz="4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Нарисуйте </a:t>
            </a:r>
            <a:r>
              <a:rPr lang="ru-RU" sz="4800" b="1" dirty="0">
                <a:solidFill>
                  <a:srgbClr val="0070C0"/>
                </a:solidFill>
              </a:rPr>
              <a:t>эскиз плаката 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на одну из тем: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36999"/>
            <a:ext cx="1197428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6000" dirty="0">
                <a:solidFill>
                  <a:srgbClr val="002060"/>
                </a:solidFill>
                <a:latin typeface="Bookman Old Style" panose="02050604050505020204" pitchFamily="18" charset="0"/>
              </a:rPr>
              <a:t>1) «Праздники моей семьи»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6000" dirty="0">
                <a:solidFill>
                  <a:srgbClr val="002060"/>
                </a:solidFill>
                <a:latin typeface="Bookman Old Style" panose="02050604050505020204" pitchFamily="18" charset="0"/>
              </a:rPr>
              <a:t>2) «Мама, папа, я — спортивная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63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470" y="1105469"/>
            <a:ext cx="9884760" cy="481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+mn-lt"/>
              </a:rPr>
              <a:t>Желаю нам всем любить свою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семью</a:t>
            </a:r>
            <a:r>
              <a:rPr lang="ru-RU" sz="6000" b="1" dirty="0">
                <a:solidFill>
                  <a:srgbClr val="002060"/>
                </a:solidFill>
                <a:latin typeface="+mn-lt"/>
              </a:rPr>
              <a:t>, </a:t>
            </a:r>
            <a:endParaRPr lang="ru-RU" sz="6000" b="1" dirty="0" smtClean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чтобы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жить </a:t>
            </a:r>
          </a:p>
          <a:p>
            <a:pPr marL="0" indent="0" algn="ctr">
              <a:buNone/>
            </a:pPr>
            <a:r>
              <a:rPr lang="ru-RU" sz="6000" b="1" dirty="0" err="1" smtClean="0">
                <a:solidFill>
                  <a:srgbClr val="FF0000"/>
                </a:solidFill>
                <a:latin typeface="+mn-lt"/>
              </a:rPr>
              <a:t>здорОвым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6000" b="1" dirty="0" err="1">
                <a:solidFill>
                  <a:srgbClr val="FF0000"/>
                </a:solidFill>
                <a:latin typeface="+mn-lt"/>
              </a:rPr>
              <a:t>здОрово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56" y="3452884"/>
            <a:ext cx="2402058" cy="287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ЧТО ЯВЛЯЕТСЯ ДЛЯ ЧЕЛОВЕКА В ЖИЗНИ САМЫМ ЦЕННЫМ?</a:t>
            </a:r>
            <a:endParaRPr lang="ru-RU" sz="5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937982"/>
            <a:ext cx="11353800" cy="44954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1000" b="1" dirty="0" smtClean="0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СЕМЬЯ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«</a:t>
            </a: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самая важная вещь в жизни»</a:t>
            </a:r>
          </a:p>
          <a:p>
            <a:pPr marL="0" indent="0" algn="ctr">
              <a:buNone/>
            </a:pP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«единственный устойчивый краеугольный камень»</a:t>
            </a:r>
          </a:p>
          <a:p>
            <a:pPr marL="0" indent="0" algn="ctr">
              <a:buNone/>
            </a:pP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«безопасная гавань»</a:t>
            </a:r>
          </a:p>
          <a:p>
            <a:pPr marL="0" indent="0" algn="ctr">
              <a:buNone/>
            </a:pP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«компас, который ведёт нас»</a:t>
            </a:r>
          </a:p>
          <a:p>
            <a:pPr marL="0" indent="0" algn="ctr">
              <a:buNone/>
            </a:pP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«убежище в бессердечном мире»</a:t>
            </a:r>
          </a:p>
          <a:p>
            <a:pPr marL="0" indent="0" algn="ctr">
              <a:buNone/>
            </a:pPr>
            <a:endParaRPr lang="ru-RU" sz="69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056" y="743932"/>
            <a:ext cx="1087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Выводы после обсуждения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947CB1-AD14-4B47-B3FA-1841C07C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23" y="2893751"/>
            <a:ext cx="10874619" cy="33850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Семья как ветви на дереве, где мы все развиваемся в разных направлениях, но наши корни остаются прежними.</a:t>
            </a:r>
          </a:p>
          <a:p>
            <a:pPr marL="0" indent="0" algn="r">
              <a:buNone/>
            </a:pPr>
            <a:r>
              <a:rPr lang="ru-RU" sz="44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Восточная пословица</a:t>
            </a:r>
          </a:p>
          <a:p>
            <a:pPr marL="0" indent="0" algn="just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901" y="1029568"/>
            <a:ext cx="1118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Размышления над смыслом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пословицы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" y="757527"/>
            <a:ext cx="10972800" cy="827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1" y="1585072"/>
            <a:ext cx="5807146" cy="46959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0000" b="1" dirty="0" smtClean="0">
                <a:solidFill>
                  <a:srgbClr val="0070C0"/>
                </a:solidFill>
                <a:latin typeface="+mn-lt"/>
              </a:rPr>
              <a:t>ЧТО ДЕЛАЕТ КОРЕНЬ ЕДИНЫМ, КРЕПКИМ, </a:t>
            </a:r>
          </a:p>
          <a:p>
            <a:pPr marL="0" indent="0" algn="ctr">
              <a:buNone/>
            </a:pPr>
            <a:r>
              <a:rPr lang="ru-RU" sz="10000" b="1" dirty="0" smtClean="0">
                <a:solidFill>
                  <a:srgbClr val="0070C0"/>
                </a:solidFill>
                <a:latin typeface="+mn-lt"/>
              </a:rPr>
              <a:t>А ВЕТВИ СИЛЬНЫМИ? ПОЧЕМУ?</a:t>
            </a:r>
            <a:endParaRPr lang="ru-RU" sz="10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057" y="1914525"/>
            <a:ext cx="6151665" cy="42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3" y="974542"/>
            <a:ext cx="10972800" cy="842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Совместный поиск смыслов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172" y="2385144"/>
            <a:ext cx="12017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КАК ВЫ ПОНИМАЕТЕ СМЫСЛ СЛОВ «</a:t>
            </a:r>
            <a:r>
              <a:rPr lang="ru-RU" sz="4800" b="1" dirty="0" smtClean="0">
                <a:solidFill>
                  <a:srgbClr val="002060"/>
                </a:solidFill>
              </a:rPr>
              <a:t>ЦЕННОСТИ</a:t>
            </a:r>
            <a:r>
              <a:rPr lang="ru-RU" sz="4800" dirty="0" smtClean="0">
                <a:solidFill>
                  <a:srgbClr val="002060"/>
                </a:solidFill>
              </a:rPr>
              <a:t>», «</a:t>
            </a:r>
            <a:r>
              <a:rPr lang="ru-RU" sz="4800" b="1" dirty="0" smtClean="0">
                <a:solidFill>
                  <a:srgbClr val="002060"/>
                </a:solidFill>
              </a:rPr>
              <a:t>НРАВСТВЕННЫЕ ЦЕННОСТИ</a:t>
            </a:r>
            <a:r>
              <a:rPr lang="ru-RU" sz="4800" dirty="0" smtClean="0">
                <a:solidFill>
                  <a:srgbClr val="002060"/>
                </a:solidFill>
              </a:rPr>
              <a:t>»?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ПЕРЕЧИСЛИТЕ ИХ.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1014205"/>
            <a:ext cx="10972800" cy="8423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678" y="2447606"/>
            <a:ext cx="115932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КАКИМ ОБРАЗОМ НРАВСТВЕННЫЕ ЦЕННОСТИ МОГУТ СОХРАНЯТЬСЯ В ОДНОЙ СЕМЬЕ НА ПРОТЯЖЕНИИ ДЕСЯТИЛЕТИЙ, А ТО И СТОЛЕТИЙ?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283029"/>
            <a:ext cx="109728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</a:t>
            </a:r>
            <a:r>
              <a:rPr lang="ru-RU" b="1" dirty="0">
                <a:solidFill>
                  <a:srgbClr val="FF0000"/>
                </a:solidFill>
              </a:rPr>
              <a:t>после обсуждения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556" y="2033516"/>
            <a:ext cx="10972800" cy="3574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Традиция</a:t>
            </a:r>
            <a:r>
              <a:rPr lang="ru-RU" sz="6000" dirty="0">
                <a:latin typeface="+mn-lt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+mn-lt"/>
              </a:rPr>
              <a:t>- это </a:t>
            </a:r>
            <a:r>
              <a:rPr lang="ru-RU" sz="6000" i="1" dirty="0">
                <a:solidFill>
                  <a:srgbClr val="002060"/>
                </a:solidFill>
                <a:latin typeface="+mn-lt"/>
              </a:rPr>
              <a:t>способ передачи ценностей </a:t>
            </a:r>
            <a:r>
              <a:rPr lang="ru-RU" sz="6000" dirty="0">
                <a:solidFill>
                  <a:srgbClr val="002060"/>
                </a:solidFill>
                <a:latin typeface="+mn-lt"/>
              </a:rPr>
              <a:t>из поколения в поколение.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22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355" y="982322"/>
            <a:ext cx="12442372" cy="13255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Темы для групповой работы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Семейные традиции»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767254"/>
            <a:ext cx="10903424" cy="454159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Совместная семейная трапеза.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Совместное приготовление пищи, «семейного» блюда.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Домашние праздники.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Совместный с детьми досуг, путешествия.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Чтение вслух в кругу семьи. 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Составление родословной, память о роде.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115" y="3971499"/>
            <a:ext cx="2501772" cy="25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1307</Words>
  <Application>Microsoft Office PowerPoint</Application>
  <PresentationFormat>Произвольный</PresentationFormat>
  <Paragraphs>136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   ПРЕЗЕНТАЦИЯ  К ИНТЕРАКТИВНОМУ ЗАНЯТИЮ  «Ценности и традиции  моей семьи»  в рамках акции  «Здоровый образ жизни – путь к успеху»</vt:lpstr>
      <vt:lpstr>  Обсуждение</vt:lpstr>
      <vt:lpstr>Презентация PowerPoint</vt:lpstr>
      <vt:lpstr>Презентация PowerPoint</vt:lpstr>
      <vt:lpstr>  Обсуждение в группах</vt:lpstr>
      <vt:lpstr>Совместный поиск смыслов</vt:lpstr>
      <vt:lpstr>Обсуждение</vt:lpstr>
      <vt:lpstr>Вывод после обсуждения </vt:lpstr>
      <vt:lpstr>Темы для групповой работы «Семейные традиции»  </vt:lpstr>
      <vt:lpstr>Групповая работа  «Семейные традиции» </vt:lpstr>
      <vt:lpstr>Семейные традиции </vt:lpstr>
      <vt:lpstr>Семейные традиции </vt:lpstr>
      <vt:lpstr>Семейные традиции </vt:lpstr>
      <vt:lpstr>Семейные традиции </vt:lpstr>
      <vt:lpstr>Семейные традиции </vt:lpstr>
      <vt:lpstr>Семейные традиции </vt:lpstr>
      <vt:lpstr>Презентация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LKolycheva</cp:lastModifiedBy>
  <cp:revision>213</cp:revision>
  <dcterms:created xsi:type="dcterms:W3CDTF">2018-11-15T09:48:45Z</dcterms:created>
  <dcterms:modified xsi:type="dcterms:W3CDTF">2020-02-14T13:22:49Z</dcterms:modified>
</cp:coreProperties>
</file>